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5" r:id="rId1"/>
  </p:sldMasterIdLst>
  <p:notesMasterIdLst>
    <p:notesMasterId r:id="rId12"/>
  </p:notesMasterIdLst>
  <p:handoutMasterIdLst>
    <p:handoutMasterId r:id="rId13"/>
  </p:handoutMasterIdLst>
  <p:sldIdLst>
    <p:sldId id="390" r:id="rId2"/>
    <p:sldId id="394" r:id="rId3"/>
    <p:sldId id="396" r:id="rId4"/>
    <p:sldId id="395" r:id="rId5"/>
    <p:sldId id="397" r:id="rId6"/>
    <p:sldId id="398" r:id="rId7"/>
    <p:sldId id="399" r:id="rId8"/>
    <p:sldId id="400" r:id="rId9"/>
    <p:sldId id="401" r:id="rId10"/>
    <p:sldId id="386" r:id="rId11"/>
  </p:sldIdLst>
  <p:sldSz cx="9144000" cy="5715000" type="screen16x10"/>
  <p:notesSz cx="7010400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a BC" initials="" lastIdx="1" clrIdx="0"/>
  <p:cmAuthor id="1" name="Claire de" initials="" lastIdx="9" clrIdx="1"/>
  <p:cmAuthor id="2" name="William Kingsland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A4A"/>
    <a:srgbClr val="B9B9B9"/>
    <a:srgbClr val="005587"/>
    <a:srgbClr val="78BE20"/>
    <a:srgbClr val="00A499"/>
    <a:srgbClr val="005487"/>
    <a:srgbClr val="00A19B"/>
    <a:srgbClr val="77BC1F"/>
    <a:srgbClr val="0F3C65"/>
    <a:srgbClr val="008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7017" autoAdjust="0"/>
  </p:normalViewPr>
  <p:slideViewPr>
    <p:cSldViewPr snapToGrid="0" snapToObjects="1">
      <p:cViewPr>
        <p:scale>
          <a:sx n="90" d="100"/>
          <a:sy n="90" d="100"/>
        </p:scale>
        <p:origin x="66" y="66"/>
      </p:cViewPr>
      <p:guideLst>
        <p:guide orient="horz" pos="1168"/>
        <p:guide pos="2880"/>
      </p:guideLst>
    </p:cSldViewPr>
  </p:slideViewPr>
  <p:outlineViewPr>
    <p:cViewPr>
      <p:scale>
        <a:sx n="33" d="100"/>
        <a:sy n="33" d="100"/>
      </p:scale>
      <p:origin x="0" y="6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31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A5C9F-6F95-4862-88B8-FB34CBD11869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80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80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6A4AE-6FBA-4008-AC4B-3B7C30D25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62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3037839" cy="461804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39" cy="461804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33425" y="692150"/>
            <a:ext cx="5543550" cy="34639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2" y="4387136"/>
            <a:ext cx="5608319" cy="4156234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2" y="8772669"/>
            <a:ext cx="3037839" cy="461804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65887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177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9766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6354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329434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9532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61208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72709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8" y="8772669"/>
            <a:ext cx="3037839" cy="461804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‹#›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1315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pt. headline on white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/>
        </p:nvSpPr>
        <p:spPr>
          <a:xfrm>
            <a:off x="8331200" y="5505098"/>
            <a:ext cx="509588" cy="1252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235066" y="312273"/>
            <a:ext cx="8512174" cy="5814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4pt. headline with side subhead">
    <p:bg>
      <p:bgPr>
        <a:solidFill>
          <a:schemeClr val="dk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/>
        </p:nvSpPr>
        <p:spPr>
          <a:xfrm>
            <a:off x="8331200" y="5505098"/>
            <a:ext cx="509588" cy="1252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34950" y="296346"/>
            <a:ext cx="3416788" cy="49806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54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402632" y="296333"/>
            <a:ext cx="4109030" cy="4955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508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603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4pt. headline at bottom">
    <p:bg>
      <p:bgPr>
        <a:solidFill>
          <a:schemeClr val="dk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/>
        </p:nvSpPr>
        <p:spPr>
          <a:xfrm>
            <a:off x="8331200" y="5505098"/>
            <a:ext cx="509588" cy="1252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234968" y="516118"/>
            <a:ext cx="7279046" cy="49893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54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Black">
    <p:bg>
      <p:bgPr>
        <a:solidFill>
          <a:schemeClr val="dk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8331200" y="5505098"/>
            <a:ext cx="509588" cy="1252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234950" y="312212"/>
            <a:ext cx="8571031" cy="13500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234950" y="1662292"/>
            <a:ext cx="8561410" cy="373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800" b="1" i="0" u="none" strike="noStrike" cap="non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38125" marR="0" lvl="3" indent="-1238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4663" marR="0" lvl="4" indent="-144462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our column Workpla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 rot="10800000" flipH="1">
            <a:off x="298471" y="347541"/>
            <a:ext cx="1920875" cy="37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Shape 80"/>
          <p:cNvSpPr/>
          <p:nvPr/>
        </p:nvSpPr>
        <p:spPr>
          <a:xfrm rot="10800000" flipH="1">
            <a:off x="2455891" y="347541"/>
            <a:ext cx="1920875" cy="37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1" name="Shape 81"/>
          <p:cNvSpPr/>
          <p:nvPr/>
        </p:nvSpPr>
        <p:spPr>
          <a:xfrm rot="10800000" flipH="1">
            <a:off x="4676791" y="347541"/>
            <a:ext cx="1920875" cy="37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2" name="Shape 82"/>
          <p:cNvSpPr/>
          <p:nvPr/>
        </p:nvSpPr>
        <p:spPr>
          <a:xfrm rot="10800000" flipH="1">
            <a:off x="6910418" y="347541"/>
            <a:ext cx="1920875" cy="37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2366967" y="508000"/>
            <a:ext cx="1717675" cy="594430"/>
          </a:xfrm>
          <a:prstGeom prst="rect">
            <a:avLst/>
          </a:prstGeom>
          <a:noFill/>
          <a:ln>
            <a:noFill/>
          </a:ln>
        </p:spPr>
        <p:txBody>
          <a:bodyPr lIns="91225" tIns="45625" rIns="91225" bIns="45625" anchor="t" anchorCtr="0">
            <a:noAutofit/>
          </a:bodyPr>
          <a:lstStyle/>
          <a:p>
            <a:pPr marL="0" marR="0" lvl="1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Innovate+</a:t>
            </a:r>
            <a:b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Define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595817" y="508000"/>
            <a:ext cx="1697037" cy="629709"/>
          </a:xfrm>
          <a:prstGeom prst="rect">
            <a:avLst/>
          </a:prstGeom>
          <a:noFill/>
          <a:ln>
            <a:noFill/>
          </a:ln>
        </p:spPr>
        <p:txBody>
          <a:bodyPr lIns="91225" tIns="45625" rIns="91225" bIns="45625" anchor="t" anchorCtr="0">
            <a:noAutofit/>
          </a:bodyPr>
          <a:lstStyle/>
          <a:p>
            <a:pPr marL="0" marR="0" lvl="1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Structure+</a:t>
            </a:r>
            <a:b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6832632" y="508000"/>
            <a:ext cx="1482724" cy="594430"/>
          </a:xfrm>
          <a:prstGeom prst="rect">
            <a:avLst/>
          </a:prstGeom>
          <a:noFill/>
          <a:ln>
            <a:noFill/>
          </a:ln>
        </p:spPr>
        <p:txBody>
          <a:bodyPr lIns="91225" tIns="45625" rIns="91225" bIns="45625" anchor="t" anchorCtr="0">
            <a:noAutofit/>
          </a:bodyPr>
          <a:lstStyle/>
          <a:p>
            <a:pPr marL="0" marR="0" lvl="1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Activate+</a:t>
            </a:r>
            <a:b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Measure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206400" y="508000"/>
            <a:ext cx="1643062" cy="594430"/>
          </a:xfrm>
          <a:prstGeom prst="rect">
            <a:avLst/>
          </a:prstGeom>
          <a:noFill/>
          <a:ln>
            <a:noFill/>
          </a:ln>
        </p:spPr>
        <p:txBody>
          <a:bodyPr lIns="91225" tIns="45625" rIns="91225" bIns="45625" anchor="t" anchorCtr="0">
            <a:noAutofit/>
          </a:bodyPr>
          <a:lstStyle/>
          <a:p>
            <a:pPr marL="0" marR="0" lvl="1" indent="0" algn="l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Discover+</a:t>
            </a:r>
            <a:b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18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Distill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34950" y="1247516"/>
            <a:ext cx="2078090" cy="36533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71450" marR="0" lvl="1" indent="-1079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+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349250" marR="0" lvl="2" indent="-1079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-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482600" marR="0" lvl="3" indent="-1143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661988" marR="0" lvl="4" indent="-115887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616714" y="1247516"/>
            <a:ext cx="2078090" cy="36533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EE312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71450" marR="0" lvl="1" indent="-1079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+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349250" marR="0" lvl="2" indent="-1079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-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482600" marR="0" lvl="3" indent="-1143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661988" marR="0" lvl="4" indent="-115887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2382398" y="1247516"/>
            <a:ext cx="2078090" cy="36533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71450" marR="0" lvl="1" indent="-1079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+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349250" marR="0" lvl="2" indent="-1079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-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482600" marR="0" lvl="3" indent="-1143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661988" marR="0" lvl="4" indent="-115887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4"/>
          </p:nvPr>
        </p:nvSpPr>
        <p:spPr>
          <a:xfrm>
            <a:off x="6869113" y="1247516"/>
            <a:ext cx="2078090" cy="36533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EE3124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71450" marR="0" lvl="1" indent="-1079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+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349250" marR="0" lvl="2" indent="-10795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-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482600" marR="0" lvl="3" indent="-1143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661988" marR="0" lvl="4" indent="-115887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5"/>
          </p:nvPr>
        </p:nvSpPr>
        <p:spPr>
          <a:xfrm>
            <a:off x="234950" y="5031496"/>
            <a:ext cx="2078090" cy="5701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349250" marR="0" lvl="2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-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4826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661988" marR="0" lvl="4" indent="-1031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6"/>
          </p:nvPr>
        </p:nvSpPr>
        <p:spPr>
          <a:xfrm>
            <a:off x="4616714" y="5031496"/>
            <a:ext cx="2078090" cy="5701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349250" marR="0" lvl="2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-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4826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661988" marR="0" lvl="4" indent="-1031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7"/>
          </p:nvPr>
        </p:nvSpPr>
        <p:spPr>
          <a:xfrm>
            <a:off x="2382398" y="5031496"/>
            <a:ext cx="2078090" cy="5701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349250" marR="0" lvl="2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-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4826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661988" marR="0" lvl="4" indent="-1031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8"/>
          </p:nvPr>
        </p:nvSpPr>
        <p:spPr>
          <a:xfrm>
            <a:off x="6869113" y="5031496"/>
            <a:ext cx="2078090" cy="5701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Merriweather Sans"/>
              <a:buNone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349250" marR="0" lvl="2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Merriweather Sans"/>
              <a:buChar char="-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482600" marR="0" lvl="3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661988" marR="0" lvl="4" indent="-1031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lumn 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245739" y="337435"/>
            <a:ext cx="3942390" cy="52379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37817" y="296347"/>
            <a:ext cx="3916997" cy="52730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234950" y="498833"/>
            <a:ext cx="8571031" cy="1169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234950" y="1889450"/>
            <a:ext cx="8561410" cy="33982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38125" marR="0" lvl="3" indent="-1238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4663" marR="0" lvl="4" indent="-144462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234950" y="174948"/>
            <a:ext cx="3117849" cy="3259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rgbClr val="78787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Title and Conten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234950" y="498833"/>
            <a:ext cx="8571031" cy="1169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234950" y="1889450"/>
            <a:ext cx="8561410" cy="33982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38125" marR="0" lvl="3" indent="-1238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4663" marR="0" lvl="4" indent="-144462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234950" y="174948"/>
            <a:ext cx="3117849" cy="3259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rgbClr val="78787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3_Title and Conten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234950" y="498833"/>
            <a:ext cx="8571031" cy="1169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234950" y="1889450"/>
            <a:ext cx="8561410" cy="33982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38125" marR="0" lvl="3" indent="-1238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4663" marR="0" lvl="4" indent="-144462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234950" y="174948"/>
            <a:ext cx="3117849" cy="3259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rgbClr val="78787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4_Title and Conten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234950" y="498833"/>
            <a:ext cx="8571031" cy="1169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34950" y="1889450"/>
            <a:ext cx="8561410" cy="33982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38125" marR="0" lvl="3" indent="-1238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4663" marR="0" lvl="4" indent="-144462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234950" y="174948"/>
            <a:ext cx="3117849" cy="3259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rgbClr val="78787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9_Title and Conte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234950" y="498833"/>
            <a:ext cx="8571031" cy="11690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2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234950" y="1889450"/>
            <a:ext cx="8561410" cy="33982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38125" marR="0" lvl="3" indent="-1238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4663" marR="0" lvl="4" indent="-144462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234950" y="174948"/>
            <a:ext cx="3117849" cy="3259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rgbClr val="78787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">
    <p:bg>
      <p:bgPr>
        <a:solidFill>
          <a:schemeClr val="dk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235067" y="296338"/>
            <a:ext cx="8326691" cy="31019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60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pic>
        <p:nvPicPr>
          <p:cNvPr id="31" name="Shape 31" descr="S+G_logo_WHT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62875" y="4399139"/>
            <a:ext cx="1066729" cy="944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5_Title and Conten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234950" y="312219"/>
            <a:ext cx="8571031" cy="2004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234950" y="2200943"/>
            <a:ext cx="8561410" cy="30868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38125" marR="0" lvl="3" indent="-1238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4663" marR="0" lvl="4" indent="-144462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230903" y="0"/>
            <a:ext cx="4102977" cy="326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1400" b="1" i="0" u="none" strike="noStrike" cap="none">
                <a:solidFill>
                  <a:srgbClr val="787878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lumn Title and Conten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41751" y="196792"/>
            <a:ext cx="8406962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51394" y="1245304"/>
            <a:ext cx="4208269" cy="41998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2"/>
          </p:nvPr>
        </p:nvSpPr>
        <p:spPr>
          <a:xfrm>
            <a:off x="4549775" y="1245004"/>
            <a:ext cx="4198938" cy="41962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v2">
    <p:bg>
      <p:bgPr>
        <a:solidFill>
          <a:schemeClr val="dk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Shape 33"/>
          <p:cNvGrpSpPr/>
          <p:nvPr/>
        </p:nvGrpSpPr>
        <p:grpSpPr>
          <a:xfrm>
            <a:off x="257175" y="335192"/>
            <a:ext cx="6083299" cy="5106458"/>
            <a:chOff x="257175" y="401637"/>
            <a:chExt cx="7153274" cy="5834678"/>
          </a:xfrm>
        </p:grpSpPr>
        <p:sp>
          <p:nvSpPr>
            <p:cNvPr id="34" name="Shape 34"/>
            <p:cNvSpPr/>
            <p:nvPr/>
          </p:nvSpPr>
          <p:spPr>
            <a:xfrm>
              <a:off x="257175" y="401637"/>
              <a:ext cx="7153274" cy="5167568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0800000" flipH="1">
              <a:off x="257175" y="5559131"/>
              <a:ext cx="1021097" cy="677184"/>
            </a:xfrm>
            <a:prstGeom prst="rtTriangle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36" name="Shape 36"/>
          <p:cNvSpPr txBox="1"/>
          <p:nvPr/>
        </p:nvSpPr>
        <p:spPr>
          <a:xfrm>
            <a:off x="8331200" y="5505098"/>
            <a:ext cx="509588" cy="1252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45470" y="496841"/>
            <a:ext cx="3080818" cy="23896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5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46133" y="2389409"/>
            <a:ext cx="5893740" cy="24135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3600" b="0" i="0" u="none" strike="noStrike" cap="non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Merriweather Sans"/>
              <a:buNone/>
              <a:defRPr sz="3600" b="0" i="0" u="none" strike="noStrike" cap="non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88" marR="0" lvl="3" indent="-15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175" marR="0" lvl="4" indent="-31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Font typeface="Arial"/>
              <a:buNone/>
              <a:defRPr sz="3600" b="0" i="0" u="none" strike="noStrike" cap="none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with imager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844110" y="885162"/>
            <a:ext cx="5622088" cy="39652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medium on whit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hape 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23063" y="3037421"/>
            <a:ext cx="2093912" cy="2434167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235067" y="312225"/>
            <a:ext cx="8497886" cy="39965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234969" y="4802455"/>
            <a:ext cx="5635625" cy="6574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4pt. headline with subhead">
    <p:bg>
      <p:bgPr>
        <a:solidFill>
          <a:schemeClr val="dk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8331200" y="5505098"/>
            <a:ext cx="509588" cy="1252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34973" y="296333"/>
            <a:ext cx="6460003" cy="42807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54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234979" y="4539639"/>
            <a:ext cx="5241268" cy="852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508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603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4pt. headline on white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/>
        </p:nvSpPr>
        <p:spPr>
          <a:xfrm>
            <a:off x="8331200" y="5505098"/>
            <a:ext cx="509588" cy="1252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35066" y="296333"/>
            <a:ext cx="8512174" cy="42807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54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mplicity percentage slides">
    <p:bg>
      <p:bgPr>
        <a:solidFill>
          <a:schemeClr val="dk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>
            <a:off x="8331200" y="5505098"/>
            <a:ext cx="509588" cy="1252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234948" y="3379101"/>
            <a:ext cx="6835026" cy="13107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54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234969" y="4577439"/>
            <a:ext cx="6846550" cy="8526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508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603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at to So What">
    <p:bg>
      <p:bgPr>
        <a:solidFill>
          <a:schemeClr val="dk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4498976" y="54"/>
            <a:ext cx="4645024" cy="571323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" name="Shape 58"/>
          <p:cNvSpPr txBox="1"/>
          <p:nvPr/>
        </p:nvSpPr>
        <p:spPr>
          <a:xfrm>
            <a:off x="8331200" y="5505098"/>
            <a:ext cx="509588" cy="1252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234954" y="296389"/>
            <a:ext cx="4273906" cy="21184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54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34986" y="2664177"/>
            <a:ext cx="4262967" cy="27275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508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603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732662" y="2664177"/>
            <a:ext cx="4262967" cy="27275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508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603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28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732632" y="296335"/>
            <a:ext cx="4262437" cy="19698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54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34950" y="312209"/>
            <a:ext cx="8521699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3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35046" y="1245305"/>
            <a:ext cx="8512174" cy="37711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chemeClr val="lt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28600" marR="0" lvl="3" indent="-114300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479425" marR="0" lvl="4" indent="-149225" algn="l" rtl="0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Char char="−"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/>
          <p:nvPr/>
        </p:nvSpPr>
        <p:spPr>
          <a:xfrm>
            <a:off x="8331200" y="5505098"/>
            <a:ext cx="509588" cy="125236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5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  <p:sldLayoutId id="2147483674" r:id="rId20"/>
    <p:sldLayoutId id="2147483675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YourName@cdhd.idaho.gov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109443838" y="113815813"/>
            <a:ext cx="2293937" cy="0"/>
          </a:xfrm>
          <a:prstGeom prst="straightConnector1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420" y="2234947"/>
            <a:ext cx="877515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Student and Family Assistance Program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(SFAP)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1876" y="3650143"/>
            <a:ext cx="4900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Connor Young, MPH, CHES®</a:t>
            </a:r>
          </a:p>
          <a:p>
            <a:pPr algn="ctr"/>
            <a:r>
              <a:rPr lang="en-US" dirty="0">
                <a:latin typeface="+mj-lt"/>
              </a:rPr>
              <a:t>January 26</a:t>
            </a:r>
            <a:r>
              <a:rPr lang="en-US" baseline="30000" dirty="0">
                <a:latin typeface="+mj-lt"/>
              </a:rPr>
              <a:t>th</a:t>
            </a:r>
            <a:r>
              <a:rPr lang="en-US" dirty="0">
                <a:latin typeface="+mj-lt"/>
              </a:rPr>
              <a:t>, 2023</a:t>
            </a:r>
          </a:p>
        </p:txBody>
      </p:sp>
      <p:sp>
        <p:nvSpPr>
          <p:cNvPr id="8" name="Rectangle 7"/>
          <p:cNvSpPr/>
          <p:nvPr/>
        </p:nvSpPr>
        <p:spPr>
          <a:xfrm>
            <a:off x="882471" y="5144702"/>
            <a:ext cx="73927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cap="all" dirty="0">
                <a:solidFill>
                  <a:srgbClr val="005587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excellence | Positive impact | Partnership | innovation | credibility | Humanity</a:t>
            </a:r>
            <a:endParaRPr lang="en-US" dirty="0">
              <a:solidFill>
                <a:srgbClr val="005587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628" y="1191975"/>
            <a:ext cx="2364869" cy="969596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0" y="5465754"/>
            <a:ext cx="9144000" cy="246888"/>
            <a:chOff x="-92137" y="0"/>
            <a:chExt cx="5428515" cy="274320"/>
          </a:xfrm>
        </p:grpSpPr>
        <p:sp>
          <p:nvSpPr>
            <p:cNvPr id="18" name="Rectangle 17"/>
            <p:cNvSpPr/>
            <p:nvPr/>
          </p:nvSpPr>
          <p:spPr>
            <a:xfrm>
              <a:off x="-92137" y="0"/>
              <a:ext cx="3025385" cy="274320"/>
            </a:xfrm>
            <a:prstGeom prst="rect">
              <a:avLst/>
            </a:prstGeom>
            <a:solidFill>
              <a:srgbClr val="0054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04457" y="0"/>
              <a:ext cx="731520" cy="274320"/>
            </a:xfrm>
            <a:prstGeom prst="rect">
              <a:avLst/>
            </a:prstGeom>
            <a:solidFill>
              <a:srgbClr val="00A19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10000" y="0"/>
              <a:ext cx="731520" cy="274320"/>
            </a:xfrm>
            <a:prstGeom prst="rect">
              <a:avLst/>
            </a:prstGeom>
            <a:solidFill>
              <a:srgbClr val="77BC1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04657" y="0"/>
              <a:ext cx="731721" cy="274320"/>
            </a:xfrm>
            <a:prstGeom prst="rect">
              <a:avLst/>
            </a:prstGeom>
            <a:solidFill>
              <a:srgbClr val="005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36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109443838" y="113815813"/>
            <a:ext cx="2293937" cy="0"/>
          </a:xfrm>
          <a:prstGeom prst="straightConnector1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3109" y="1100097"/>
            <a:ext cx="78438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Final Slide - Your Contact Info Here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1" y="4818442"/>
            <a:ext cx="1365988" cy="56005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25333" y="2322014"/>
            <a:ext cx="4298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  <a:hlinkClick r:id="rId3"/>
              </a:rPr>
              <a:t>CYoung@cdh.idaho.gov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www.cdh.idaho.gov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383" y="3079154"/>
            <a:ext cx="713232" cy="7132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610" y="2181059"/>
            <a:ext cx="715005" cy="71500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25333" y="3317589"/>
            <a:ext cx="12907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208-519-8793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5467824"/>
            <a:ext cx="9144000" cy="246888"/>
            <a:chOff x="-92137" y="0"/>
            <a:chExt cx="5428515" cy="274320"/>
          </a:xfrm>
        </p:grpSpPr>
        <p:sp>
          <p:nvSpPr>
            <p:cNvPr id="14" name="Rectangle 13"/>
            <p:cNvSpPr/>
            <p:nvPr/>
          </p:nvSpPr>
          <p:spPr>
            <a:xfrm>
              <a:off x="-92137" y="0"/>
              <a:ext cx="3025385" cy="274320"/>
            </a:xfrm>
            <a:prstGeom prst="rect">
              <a:avLst/>
            </a:prstGeom>
            <a:solidFill>
              <a:srgbClr val="0054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04457" y="0"/>
              <a:ext cx="731520" cy="274320"/>
            </a:xfrm>
            <a:prstGeom prst="rect">
              <a:avLst/>
            </a:prstGeom>
            <a:solidFill>
              <a:srgbClr val="00A19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0000" y="0"/>
              <a:ext cx="731520" cy="274320"/>
            </a:xfrm>
            <a:prstGeom prst="rect">
              <a:avLst/>
            </a:prstGeom>
            <a:solidFill>
              <a:srgbClr val="77BC1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04657" y="0"/>
              <a:ext cx="731721" cy="274320"/>
            </a:xfrm>
            <a:prstGeom prst="rect">
              <a:avLst/>
            </a:prstGeom>
            <a:solidFill>
              <a:srgbClr val="005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7249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>
            <a:off x="109443838" y="113815813"/>
            <a:ext cx="2293937" cy="0"/>
          </a:xfrm>
          <a:prstGeom prst="straightConnector1">
            <a:avLst/>
          </a:prstGeom>
          <a:noFill/>
          <a:ln w="1270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0459" y="444539"/>
            <a:ext cx="16754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Segoe UI" panose="020B0502040204020203" pitchFamily="34" charset="0"/>
              </a:rPr>
              <a:t>Agenda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12AAD3-49CF-C344-6639-20BBEAA1C0EF}"/>
              </a:ext>
            </a:extLst>
          </p:cNvPr>
          <p:cNvSpPr txBox="1"/>
          <p:nvPr/>
        </p:nvSpPr>
        <p:spPr>
          <a:xfrm>
            <a:off x="619125" y="1266825"/>
            <a:ext cx="767715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What is SFAP?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SFAP Goals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What Does SFAP Cover?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What Kind of Issues Are Out of Scope?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When/How to Refer a Family to SFAP?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Additional SFAP Details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800" dirty="0"/>
              <a:t>Current SFAP in Ada County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4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is SFAP?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7" y="4765786"/>
            <a:ext cx="673462" cy="6734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9197" y="1081202"/>
            <a:ext cx="7378700" cy="3334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  <a:cs typeface="+mn-cs"/>
              </a:rPr>
              <a:t>Assistance program administered by BPA Health for enrolled students and their immediate families (</a:t>
            </a:r>
            <a:r>
              <a:rPr lang="en-US" sz="1800" i="1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  <a:cs typeface="+mn-cs"/>
              </a:rPr>
              <a:t>Similar to an Employee Assistance Program)</a:t>
            </a:r>
          </a:p>
          <a:p>
            <a:pPr marL="342900" lvl="0" indent="-342900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b="1" u="sng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  <a:cs typeface="+mn-cs"/>
              </a:rPr>
              <a:t>FREE</a:t>
            </a: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  <a:cs typeface="+mn-cs"/>
              </a:rPr>
              <a:t> to students and their family </a:t>
            </a:r>
          </a:p>
          <a:p>
            <a:pPr marL="342900" lvl="0" indent="-342900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  <a:cs typeface="+mn-cs"/>
              </a:rPr>
              <a:t>Completely confidential </a:t>
            </a:r>
          </a:p>
          <a:p>
            <a:pPr marL="342900" lvl="0" indent="-342900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  <a:cs typeface="+mn-cs"/>
              </a:rPr>
              <a:t>Valuable resources that allow the student to succeed in the classroom and life</a:t>
            </a: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  <a:cs typeface="+mn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5467824"/>
            <a:ext cx="9144000" cy="246888"/>
            <a:chOff x="-92137" y="0"/>
            <a:chExt cx="5428515" cy="274320"/>
          </a:xfrm>
        </p:grpSpPr>
        <p:sp>
          <p:nvSpPr>
            <p:cNvPr id="14" name="Rectangle 13"/>
            <p:cNvSpPr/>
            <p:nvPr/>
          </p:nvSpPr>
          <p:spPr>
            <a:xfrm>
              <a:off x="-92137" y="0"/>
              <a:ext cx="3025385" cy="274320"/>
            </a:xfrm>
            <a:prstGeom prst="rect">
              <a:avLst/>
            </a:prstGeom>
            <a:solidFill>
              <a:srgbClr val="0054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04457" y="0"/>
              <a:ext cx="731520" cy="274320"/>
            </a:xfrm>
            <a:prstGeom prst="rect">
              <a:avLst/>
            </a:prstGeom>
            <a:solidFill>
              <a:srgbClr val="00A19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0000" y="0"/>
              <a:ext cx="731520" cy="274320"/>
            </a:xfrm>
            <a:prstGeom prst="rect">
              <a:avLst/>
            </a:prstGeom>
            <a:solidFill>
              <a:srgbClr val="77BC1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04657" y="0"/>
              <a:ext cx="731721" cy="274320"/>
            </a:xfrm>
            <a:prstGeom prst="rect">
              <a:avLst/>
            </a:prstGeom>
            <a:solidFill>
              <a:srgbClr val="005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4251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6" y="332446"/>
            <a:ext cx="8512174" cy="939763"/>
          </a:xfrm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SFAP Goals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95" y="5041539"/>
            <a:ext cx="673462" cy="6734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0636" y="1263725"/>
            <a:ext cx="7902728" cy="211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Arial"/>
                <a:sym typeface="Arial"/>
              </a:rPr>
              <a:t>Improve student academic performance and ability to stay present by removing barriers to community mental health and wellness resources 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Decrease stigma in accessing mental health care</a:t>
            </a:r>
          </a:p>
          <a:p>
            <a:pPr marL="342900" marR="0" lvl="0" indent="-342900" algn="l" defTabSz="457200" rtl="0" eaLnBrk="1" fontAlgn="auto" latinLnBrk="0" hangingPunct="1">
              <a:lnSpc>
                <a:spcPct val="150000"/>
              </a:lnSpc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Early intervention and prevention of serious mental health events in schools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Arial"/>
              <a:sym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 rot="5400000" flipV="1">
            <a:off x="-2732485" y="2732484"/>
            <a:ext cx="5715000" cy="250032"/>
            <a:chOff x="-92137" y="0"/>
            <a:chExt cx="5428515" cy="274320"/>
          </a:xfrm>
        </p:grpSpPr>
        <p:sp>
          <p:nvSpPr>
            <p:cNvPr id="14" name="Rectangle 13"/>
            <p:cNvSpPr/>
            <p:nvPr/>
          </p:nvSpPr>
          <p:spPr>
            <a:xfrm>
              <a:off x="-92137" y="0"/>
              <a:ext cx="3025385" cy="274320"/>
            </a:xfrm>
            <a:prstGeom prst="rect">
              <a:avLst/>
            </a:prstGeom>
            <a:solidFill>
              <a:srgbClr val="0054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04457" y="0"/>
              <a:ext cx="731520" cy="274320"/>
            </a:xfrm>
            <a:prstGeom prst="rect">
              <a:avLst/>
            </a:prstGeom>
            <a:solidFill>
              <a:srgbClr val="00A19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0000" y="0"/>
              <a:ext cx="731520" cy="274320"/>
            </a:xfrm>
            <a:prstGeom prst="rect">
              <a:avLst/>
            </a:prstGeom>
            <a:solidFill>
              <a:srgbClr val="77BC1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04657" y="0"/>
              <a:ext cx="731721" cy="274320"/>
            </a:xfrm>
            <a:prstGeom prst="rect">
              <a:avLst/>
            </a:prstGeom>
            <a:solidFill>
              <a:srgbClr val="005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502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6" y="332446"/>
            <a:ext cx="8512174" cy="939763"/>
          </a:xfrm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Does SFAP Cover?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95" y="5041539"/>
            <a:ext cx="673462" cy="6734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82650" y="944745"/>
            <a:ext cx="7378700" cy="6819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Five (5) free sessions per incident per school year</a:t>
            </a:r>
          </a:p>
          <a:p>
            <a:pPr marL="744538" lvl="5" indent="-287338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6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Coverage for students, guardians, and siblings under the age of 26</a:t>
            </a:r>
          </a:p>
          <a:p>
            <a:pPr marL="339725" lvl="5" indent="-339725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Short-term, problems include (but are not limited to):</a:t>
            </a:r>
          </a:p>
          <a:p>
            <a:pPr marL="457200" indent="287338" algn="just" defTabSz="457200">
              <a:spcBef>
                <a:spcPts val="6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Academic pressures</a:t>
            </a:r>
          </a:p>
          <a:p>
            <a:pPr marL="457200" lvl="5" indent="287338" algn="just" defTabSz="457200">
              <a:spcBef>
                <a:spcPts val="6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Drug and alcohol issues</a:t>
            </a:r>
          </a:p>
          <a:p>
            <a:pPr marL="457200" lvl="5" indent="287338" algn="just" defTabSz="457200">
              <a:spcBef>
                <a:spcPts val="6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Emotional (depression, anxiety, grief, etc.)</a:t>
            </a:r>
          </a:p>
          <a:p>
            <a:pPr marL="457200" lvl="5" indent="287338" algn="just" defTabSz="457200">
              <a:spcBef>
                <a:spcPts val="6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Relationship (romantic, familial, friendship, etc.)</a:t>
            </a:r>
          </a:p>
          <a:p>
            <a:pPr marL="457200" lvl="5" indent="287338" algn="just" defTabSz="457200">
              <a:spcBef>
                <a:spcPts val="6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Behavioral </a:t>
            </a:r>
          </a:p>
          <a:p>
            <a:pPr marL="457200" lvl="5" indent="287338" algn="just" defTabSz="457200">
              <a:spcBef>
                <a:spcPts val="6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Stress</a:t>
            </a:r>
          </a:p>
          <a:p>
            <a:pPr marL="457200" lvl="5" indent="287338" algn="just" defTabSz="457200">
              <a:spcBef>
                <a:spcPts val="6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Parenting</a:t>
            </a:r>
          </a:p>
          <a:p>
            <a:pPr marL="457200" lvl="5" indent="287338" algn="just" defTabSz="457200">
              <a:spcBef>
                <a:spcPts val="6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Anger management</a:t>
            </a:r>
          </a:p>
          <a:p>
            <a:pPr marL="457200" lvl="5" indent="287338" algn="just" defTabSz="457200">
              <a:spcBef>
                <a:spcPts val="6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Adjusting to change</a:t>
            </a:r>
          </a:p>
          <a:p>
            <a:pPr marL="457200" lvl="5" indent="287338" algn="just" defTabSz="457200">
              <a:spcBef>
                <a:spcPts val="6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Other personal issues</a:t>
            </a:r>
          </a:p>
          <a:p>
            <a:pPr marL="339725" lvl="5" indent="-339725" algn="just" defTabSz="457200">
              <a:spcBef>
                <a:spcPts val="1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</a:endParaRPr>
          </a:p>
          <a:p>
            <a:pPr marL="339725" lvl="5" indent="23495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</a:endParaRPr>
          </a:p>
          <a:p>
            <a:pPr marL="339725" lvl="5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</a:endParaRPr>
          </a:p>
          <a:p>
            <a:pPr marL="574675" lvl="5" indent="-574675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</a:endParaRPr>
          </a:p>
          <a:p>
            <a:pPr marL="287338" lvl="1" indent="635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</a:endParaRPr>
          </a:p>
          <a:p>
            <a:pPr marL="342900" lvl="4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Arial"/>
              <a:sym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 rot="5400000" flipV="1">
            <a:off x="-2732485" y="2732484"/>
            <a:ext cx="5715000" cy="250032"/>
            <a:chOff x="-92137" y="0"/>
            <a:chExt cx="5428515" cy="274320"/>
          </a:xfrm>
        </p:grpSpPr>
        <p:sp>
          <p:nvSpPr>
            <p:cNvPr id="14" name="Rectangle 13"/>
            <p:cNvSpPr/>
            <p:nvPr/>
          </p:nvSpPr>
          <p:spPr>
            <a:xfrm>
              <a:off x="-92137" y="0"/>
              <a:ext cx="3025385" cy="274320"/>
            </a:xfrm>
            <a:prstGeom prst="rect">
              <a:avLst/>
            </a:prstGeom>
            <a:solidFill>
              <a:srgbClr val="0054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04457" y="0"/>
              <a:ext cx="731520" cy="274320"/>
            </a:xfrm>
            <a:prstGeom prst="rect">
              <a:avLst/>
            </a:prstGeom>
            <a:solidFill>
              <a:srgbClr val="00A19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0000" y="0"/>
              <a:ext cx="731520" cy="274320"/>
            </a:xfrm>
            <a:prstGeom prst="rect">
              <a:avLst/>
            </a:prstGeom>
            <a:solidFill>
              <a:srgbClr val="77BC1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04657" y="0"/>
              <a:ext cx="731721" cy="274320"/>
            </a:xfrm>
            <a:prstGeom prst="rect">
              <a:avLst/>
            </a:prstGeom>
            <a:solidFill>
              <a:srgbClr val="005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349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6" y="332446"/>
            <a:ext cx="8512174" cy="939763"/>
          </a:xfrm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Kind of Issues are out of Scope?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95" y="5041539"/>
            <a:ext cx="673462" cy="6734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7650" y="974185"/>
            <a:ext cx="80486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lvl="5" indent="-339725" algn="just" defTabSz="457200">
              <a:lnSpc>
                <a:spcPct val="150000"/>
              </a:lnSpc>
              <a:spcBef>
                <a:spcPts val="1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Issues that do not meet the intent of the SFAP include:</a:t>
            </a:r>
          </a:p>
          <a:p>
            <a:pPr marL="339725" lvl="5" indent="234950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Diagnosing mental health disorders</a:t>
            </a:r>
          </a:p>
          <a:p>
            <a:pPr marL="339725" lvl="5" indent="234950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Treatment for mental health disorders such as serious emotional disturbance or serious and persistent mental illness</a:t>
            </a:r>
          </a:p>
          <a:p>
            <a:pPr marL="339725" lvl="5" indent="234950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Special education programs</a:t>
            </a:r>
          </a:p>
          <a:p>
            <a:pPr marL="339725" lvl="5" indent="234950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Medication management</a:t>
            </a:r>
          </a:p>
          <a:p>
            <a:pPr marL="339725" lvl="5" indent="234950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Individualized Educations Programs</a:t>
            </a:r>
          </a:p>
          <a:p>
            <a:pPr marL="339725" lvl="5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</a:endParaRPr>
          </a:p>
          <a:p>
            <a:pPr marL="574675" lvl="5" indent="-574675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</a:endParaRPr>
          </a:p>
          <a:p>
            <a:pPr marL="287338" lvl="1" indent="635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</a:endParaRPr>
          </a:p>
          <a:p>
            <a:pPr marL="342900" lvl="4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Arial"/>
              <a:sym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 rot="5400000" flipV="1">
            <a:off x="-2732485" y="2732484"/>
            <a:ext cx="5715000" cy="250032"/>
            <a:chOff x="-92137" y="0"/>
            <a:chExt cx="5428515" cy="274320"/>
          </a:xfrm>
        </p:grpSpPr>
        <p:sp>
          <p:nvSpPr>
            <p:cNvPr id="14" name="Rectangle 13"/>
            <p:cNvSpPr/>
            <p:nvPr/>
          </p:nvSpPr>
          <p:spPr>
            <a:xfrm>
              <a:off x="-92137" y="0"/>
              <a:ext cx="3025385" cy="274320"/>
            </a:xfrm>
            <a:prstGeom prst="rect">
              <a:avLst/>
            </a:prstGeom>
            <a:solidFill>
              <a:srgbClr val="0054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04457" y="0"/>
              <a:ext cx="731520" cy="274320"/>
            </a:xfrm>
            <a:prstGeom prst="rect">
              <a:avLst/>
            </a:prstGeom>
            <a:solidFill>
              <a:srgbClr val="00A19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0000" y="0"/>
              <a:ext cx="731520" cy="274320"/>
            </a:xfrm>
            <a:prstGeom prst="rect">
              <a:avLst/>
            </a:prstGeom>
            <a:solidFill>
              <a:srgbClr val="77BC1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04657" y="0"/>
              <a:ext cx="731721" cy="274320"/>
            </a:xfrm>
            <a:prstGeom prst="rect">
              <a:avLst/>
            </a:prstGeom>
            <a:solidFill>
              <a:srgbClr val="005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845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6" y="332446"/>
            <a:ext cx="8512174" cy="939763"/>
          </a:xfrm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When/How to Refer to SFAP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95" y="5041539"/>
            <a:ext cx="673462" cy="6734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7650" y="974185"/>
            <a:ext cx="8048699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lvl="5" indent="-339725" algn="just" defTabSz="457200">
              <a:lnSpc>
                <a:spcPct val="150000"/>
              </a:lnSpc>
              <a:spcBef>
                <a:spcPts val="1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When there is a problem that:</a:t>
            </a:r>
          </a:p>
          <a:p>
            <a:pPr marL="339725" lvl="5" indent="234950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Interferes with normal activities</a:t>
            </a:r>
          </a:p>
          <a:p>
            <a:pPr marL="339725" lvl="5" indent="234950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Is taking time and attention away from other students</a:t>
            </a:r>
          </a:p>
          <a:p>
            <a:pPr marL="339725" lvl="5" indent="234950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Persists more than a couple weeks</a:t>
            </a:r>
          </a:p>
          <a:p>
            <a:pPr marL="339725" lvl="5" indent="-339725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Instruct legal guardian to call BPA Health at 833-935-3816</a:t>
            </a:r>
          </a:p>
          <a:p>
            <a:pPr lvl="6" algn="just" defTabSz="457200">
              <a:spcBef>
                <a:spcPts val="1000"/>
              </a:spcBef>
              <a:buClr>
                <a:srgbClr val="90C226"/>
              </a:buClr>
              <a:buSzPct val="80000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*NOTE: For minors, a parent or legal guardian must provide consent prior to student attending services. Any student that does not have the consent of a parent or legal guardian will be referred to their school site counselor. </a:t>
            </a:r>
          </a:p>
          <a:p>
            <a:pPr marL="574675" lvl="5" indent="-574675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</a:endParaRPr>
          </a:p>
          <a:p>
            <a:pPr marL="287338" lvl="1" indent="635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</a:endParaRPr>
          </a:p>
          <a:p>
            <a:pPr marL="342900" lvl="4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Arial"/>
              <a:sym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 rot="5400000" flipV="1">
            <a:off x="-2732485" y="2732484"/>
            <a:ext cx="5715000" cy="250032"/>
            <a:chOff x="-92137" y="0"/>
            <a:chExt cx="5428515" cy="274320"/>
          </a:xfrm>
        </p:grpSpPr>
        <p:sp>
          <p:nvSpPr>
            <p:cNvPr id="14" name="Rectangle 13"/>
            <p:cNvSpPr/>
            <p:nvPr/>
          </p:nvSpPr>
          <p:spPr>
            <a:xfrm>
              <a:off x="-92137" y="0"/>
              <a:ext cx="3025385" cy="274320"/>
            </a:xfrm>
            <a:prstGeom prst="rect">
              <a:avLst/>
            </a:prstGeom>
            <a:solidFill>
              <a:srgbClr val="0054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04457" y="0"/>
              <a:ext cx="731520" cy="274320"/>
            </a:xfrm>
            <a:prstGeom prst="rect">
              <a:avLst/>
            </a:prstGeom>
            <a:solidFill>
              <a:srgbClr val="00A19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0000" y="0"/>
              <a:ext cx="731520" cy="274320"/>
            </a:xfrm>
            <a:prstGeom prst="rect">
              <a:avLst/>
            </a:prstGeom>
            <a:solidFill>
              <a:srgbClr val="77BC1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04657" y="0"/>
              <a:ext cx="731721" cy="274320"/>
            </a:xfrm>
            <a:prstGeom prst="rect">
              <a:avLst/>
            </a:prstGeom>
            <a:solidFill>
              <a:srgbClr val="005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818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6" y="332446"/>
            <a:ext cx="8512174" cy="939763"/>
          </a:xfrm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Additional SFAP Details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95" y="5041539"/>
            <a:ext cx="673462" cy="6734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7650" y="974185"/>
            <a:ext cx="8048699" cy="4006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lvl="5" indent="-287338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24/7 Crisis Line – This line is available 24 hours a day, seven days a week to students and their family members if they are in a crisis and need to speak to a licensed professional immediately. </a:t>
            </a:r>
          </a:p>
          <a:p>
            <a:pPr marL="287338" lvl="5" indent="-287338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Legal and financial consultation available</a:t>
            </a:r>
          </a:p>
          <a:p>
            <a:pPr marL="287338" lvl="5" indent="-287338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Specialized website with access to health and wellness articles and webinars, legal forms, seminars, budget planning, financial calculators, and budget seminars, and other resources for families. </a:t>
            </a:r>
          </a:p>
          <a:p>
            <a:pPr marL="287338" lvl="1" indent="635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endParaRPr lang="en-US" sz="1600" kern="1200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  <a:ea typeface="+mn-ea"/>
            </a:endParaRPr>
          </a:p>
          <a:p>
            <a:pPr marL="342900" lvl="4" indent="-342900" algn="just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Arial"/>
              <a:sym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 rot="5400000" flipV="1">
            <a:off x="-2732485" y="2732484"/>
            <a:ext cx="5715000" cy="250032"/>
            <a:chOff x="-92137" y="0"/>
            <a:chExt cx="5428515" cy="274320"/>
          </a:xfrm>
        </p:grpSpPr>
        <p:sp>
          <p:nvSpPr>
            <p:cNvPr id="14" name="Rectangle 13"/>
            <p:cNvSpPr/>
            <p:nvPr/>
          </p:nvSpPr>
          <p:spPr>
            <a:xfrm>
              <a:off x="-92137" y="0"/>
              <a:ext cx="3025385" cy="274320"/>
            </a:xfrm>
            <a:prstGeom prst="rect">
              <a:avLst/>
            </a:prstGeom>
            <a:solidFill>
              <a:srgbClr val="0054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04457" y="0"/>
              <a:ext cx="731520" cy="274320"/>
            </a:xfrm>
            <a:prstGeom prst="rect">
              <a:avLst/>
            </a:prstGeom>
            <a:solidFill>
              <a:srgbClr val="00A19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0000" y="0"/>
              <a:ext cx="731520" cy="274320"/>
            </a:xfrm>
            <a:prstGeom prst="rect">
              <a:avLst/>
            </a:prstGeom>
            <a:solidFill>
              <a:srgbClr val="77BC1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04657" y="0"/>
              <a:ext cx="731721" cy="274320"/>
            </a:xfrm>
            <a:prstGeom prst="rect">
              <a:avLst/>
            </a:prstGeom>
            <a:solidFill>
              <a:srgbClr val="005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0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6" y="332446"/>
            <a:ext cx="8512174" cy="939763"/>
          </a:xfrm>
        </p:spPr>
        <p:txBody>
          <a:bodyPr/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Current SFAP in Ada County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95" y="5041539"/>
            <a:ext cx="673462" cy="6734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7650" y="974185"/>
            <a:ext cx="8048699" cy="3175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lvl="5" indent="-287338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40481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Arial"/>
                <a:sym typeface="Arial"/>
              </a:rPr>
              <a:t>Available in the </a:t>
            </a: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three public K-12 school districts</a:t>
            </a:r>
          </a:p>
          <a:p>
            <a:pPr marL="339725" lvl="6" indent="234950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69056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Arial"/>
                <a:sym typeface="Arial"/>
              </a:rPr>
              <a:t>Boise, Kuna, and West Ada</a:t>
            </a:r>
          </a:p>
          <a:p>
            <a:pPr lvl="6" indent="287338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69056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Funded through American Rescue Plan Act (ARPA) funds</a:t>
            </a:r>
          </a:p>
          <a:p>
            <a:pPr marL="574675" lvl="6" indent="-287338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69056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Funds allocated by Board of County Commissioners </a:t>
            </a:r>
          </a:p>
          <a:p>
            <a:pPr lvl="6" indent="287338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690563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Arial"/>
                <a:sym typeface="Arial"/>
              </a:rPr>
              <a:t>Program Cost: $1.95</a:t>
            </a: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/ student per month</a:t>
            </a:r>
          </a:p>
          <a:p>
            <a:pPr lvl="6" indent="287338" algn="just" defTabSz="457200">
              <a:lnSpc>
                <a:spcPct val="150000"/>
              </a:lnSpc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  <a:tabLst>
                <a:tab pos="690563" algn="l"/>
              </a:tabLst>
              <a:defRPr/>
            </a:pPr>
            <a:r>
              <a:rPr lang="en-US" sz="1800" kern="12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  <a:ea typeface="+mn-ea"/>
              </a:rPr>
              <a:t>W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Arial"/>
                <a:sym typeface="Arial"/>
              </a:rPr>
              <a:t>orking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Arial"/>
                <a:sym typeface="Arial"/>
              </a:rPr>
              <a:t> on sustainability of SFAP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Arial"/>
              <a:sym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 rot="5400000" flipV="1">
            <a:off x="-2732485" y="2732484"/>
            <a:ext cx="5715000" cy="250032"/>
            <a:chOff x="-92137" y="0"/>
            <a:chExt cx="5428515" cy="274320"/>
          </a:xfrm>
        </p:grpSpPr>
        <p:sp>
          <p:nvSpPr>
            <p:cNvPr id="14" name="Rectangle 13"/>
            <p:cNvSpPr/>
            <p:nvPr/>
          </p:nvSpPr>
          <p:spPr>
            <a:xfrm>
              <a:off x="-92137" y="0"/>
              <a:ext cx="3025385" cy="274320"/>
            </a:xfrm>
            <a:prstGeom prst="rect">
              <a:avLst/>
            </a:prstGeom>
            <a:solidFill>
              <a:srgbClr val="0054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004457" y="0"/>
              <a:ext cx="731520" cy="274320"/>
            </a:xfrm>
            <a:prstGeom prst="rect">
              <a:avLst/>
            </a:prstGeom>
            <a:solidFill>
              <a:srgbClr val="00A19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0000" y="0"/>
              <a:ext cx="731520" cy="274320"/>
            </a:xfrm>
            <a:prstGeom prst="rect">
              <a:avLst/>
            </a:prstGeom>
            <a:solidFill>
              <a:srgbClr val="77BC1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604657" y="0"/>
              <a:ext cx="731721" cy="274320"/>
            </a:xfrm>
            <a:prstGeom prst="rect">
              <a:avLst/>
            </a:prstGeom>
            <a:solidFill>
              <a:srgbClr val="00558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2249316"/>
      </p:ext>
    </p:extLst>
  </p:cSld>
  <p:clrMapOvr>
    <a:masterClrMapping/>
  </p:clrMapOvr>
</p:sld>
</file>

<file path=ppt/theme/theme1.xml><?xml version="1.0" encoding="utf-8"?>
<a:theme xmlns:a="http://schemas.openxmlformats.org/drawingml/2006/main" name="SG-BizDev-Pitch-pptx-template-WIDE-Feb2014">
  <a:themeElements>
    <a:clrScheme name="Custom 3">
      <a:dk1>
        <a:srgbClr val="000000"/>
      </a:dk1>
      <a:lt1>
        <a:srgbClr val="FFFFFF"/>
      </a:lt1>
      <a:dk2>
        <a:srgbClr val="B4B4B4"/>
      </a:dk2>
      <a:lt2>
        <a:srgbClr val="787878"/>
      </a:lt2>
      <a:accent1>
        <a:srgbClr val="EE3124"/>
      </a:accent1>
      <a:accent2>
        <a:srgbClr val="93BF3E"/>
      </a:accent2>
      <a:accent3>
        <a:srgbClr val="7B439A"/>
      </a:accent3>
      <a:accent4>
        <a:srgbClr val="2CAFA4"/>
      </a:accent4>
      <a:accent5>
        <a:srgbClr val="F58426"/>
      </a:accent5>
      <a:accent6>
        <a:srgbClr val="011892"/>
      </a:accent6>
      <a:hlink>
        <a:srgbClr val="7B439A"/>
      </a:hlink>
      <a:folHlink>
        <a:srgbClr val="00A8CB"/>
      </a:folHlink>
    </a:clrScheme>
    <a:fontScheme name="cdh-font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95009</TotalTime>
  <Words>523</Words>
  <Application>Microsoft Office PowerPoint</Application>
  <PresentationFormat>On-screen Show (16:10)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Helvetica Neue</vt:lpstr>
      <vt:lpstr>Merriweather Sans</vt:lpstr>
      <vt:lpstr>Segoe UI</vt:lpstr>
      <vt:lpstr>Trebuchet MS</vt:lpstr>
      <vt:lpstr>Wingdings</vt:lpstr>
      <vt:lpstr>Wingdings 3</vt:lpstr>
      <vt:lpstr>SG-BizDev-Pitch-pptx-template-WIDE-Feb2014</vt:lpstr>
      <vt:lpstr>PowerPoint Presentation</vt:lpstr>
      <vt:lpstr>PowerPoint Presentation</vt:lpstr>
      <vt:lpstr>What is SFAP? </vt:lpstr>
      <vt:lpstr>SFAP Goals </vt:lpstr>
      <vt:lpstr>What Does SFAP Cover? </vt:lpstr>
      <vt:lpstr>What Kind of Issues are out of Scope? </vt:lpstr>
      <vt:lpstr>When/How to Refer to SFAP </vt:lpstr>
      <vt:lpstr>Additional SFAP Details </vt:lpstr>
      <vt:lpstr>Current SFAP in Ada County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Glanbia</dc:title>
  <dc:creator>cmyron</dc:creator>
  <cp:lastModifiedBy>Connor Young</cp:lastModifiedBy>
  <cp:revision>336</cp:revision>
  <cp:lastPrinted>2019-07-24T17:28:38Z</cp:lastPrinted>
  <dcterms:modified xsi:type="dcterms:W3CDTF">2023-01-23T21:57:47Z</dcterms:modified>
</cp:coreProperties>
</file>