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5" r:id="rId4"/>
    <p:sldMasterId id="2147483696" r:id="rId5"/>
  </p:sldMasterIdLst>
  <p:notesMasterIdLst>
    <p:notesMasterId r:id="rId19"/>
  </p:notesMasterIdLst>
  <p:handoutMasterIdLst>
    <p:handoutMasterId r:id="rId20"/>
  </p:handoutMasterIdLst>
  <p:sldIdLst>
    <p:sldId id="390" r:id="rId6"/>
    <p:sldId id="394" r:id="rId7"/>
    <p:sldId id="397" r:id="rId8"/>
    <p:sldId id="396" r:id="rId9"/>
    <p:sldId id="399" r:id="rId10"/>
    <p:sldId id="406" r:id="rId11"/>
    <p:sldId id="402" r:id="rId12"/>
    <p:sldId id="404" r:id="rId13"/>
    <p:sldId id="401" r:id="rId14"/>
    <p:sldId id="403" r:id="rId15"/>
    <p:sldId id="405" r:id="rId16"/>
    <p:sldId id="400" r:id="rId17"/>
    <p:sldId id="386" r:id="rId18"/>
  </p:sldIdLst>
  <p:sldSz cx="9144000" cy="5715000" type="screen16x10"/>
  <p:notesSz cx="7010400" cy="9236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 BC" initials="" lastIdx="1" clrIdx="0"/>
  <p:cmAuthor id="1" name="Claire de" initials="" lastIdx="9" clrIdx="1"/>
  <p:cmAuthor id="2" name="William Kingsland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7"/>
    <a:srgbClr val="00803A"/>
    <a:srgbClr val="78BE20"/>
    <a:srgbClr val="00A499"/>
    <a:srgbClr val="005487"/>
    <a:srgbClr val="00A19B"/>
    <a:srgbClr val="77BC1F"/>
    <a:srgbClr val="0F3C65"/>
    <a:srgbClr val="007B37"/>
    <a:srgbClr val="618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C5A148-FABC-8F6C-1C8F-CD7909511874}" v="1406" dt="2023-01-13T19:32:23.467"/>
    <p1510:client id="{EC4DD3E1-387E-CC29-BCEF-F00616DCBD05}" v="904" dt="2023-01-11T22:26:20.4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87017" autoAdjust="0"/>
  </p:normalViewPr>
  <p:slideViewPr>
    <p:cSldViewPr snapToGrid="0" snapToObjects="1">
      <p:cViewPr varScale="1">
        <p:scale>
          <a:sx n="133" d="100"/>
          <a:sy n="133" d="100"/>
        </p:scale>
        <p:origin x="96" y="96"/>
      </p:cViewPr>
      <p:guideLst>
        <p:guide orient="horz" pos="1168"/>
        <p:guide pos="2880"/>
      </p:guideLst>
    </p:cSldViewPr>
  </p:slideViewPr>
  <p:outlineViewPr>
    <p:cViewPr>
      <p:scale>
        <a:sx n="33" d="100"/>
        <a:sy n="33" d="100"/>
      </p:scale>
      <p:origin x="0" y="66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3104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7AC64-7908-4B40-BB40-6E1C6270A482}" type="doc">
      <dgm:prSet loTypeId="urn:microsoft.com/office/officeart/2005/8/layout/vList6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B41772-3BDE-4AEF-98F2-2B8C8A83572F}">
      <dgm:prSet phldrT="[Text]" phldr="0"/>
      <dgm:spPr/>
      <dgm:t>
        <a:bodyPr/>
        <a:lstStyle/>
        <a:p>
          <a:r>
            <a:rPr lang="en-US" dirty="0"/>
            <a:t>Cessation</a:t>
          </a:r>
        </a:p>
      </dgm:t>
    </dgm:pt>
    <dgm:pt modelId="{1959216E-4A08-4B28-AEFC-411450FB2351}" type="parTrans" cxnId="{11B08230-FAE6-4B75-B8F8-0629A82D7F78}">
      <dgm:prSet/>
      <dgm:spPr/>
      <dgm:t>
        <a:bodyPr/>
        <a:lstStyle/>
        <a:p>
          <a:endParaRPr lang="en-US"/>
        </a:p>
      </dgm:t>
    </dgm:pt>
    <dgm:pt modelId="{58B34E7A-A9C0-49DB-9E6C-A0333C39E9D9}" type="sibTrans" cxnId="{11B08230-FAE6-4B75-B8F8-0629A82D7F78}">
      <dgm:prSet/>
      <dgm:spPr/>
      <dgm:t>
        <a:bodyPr/>
        <a:lstStyle/>
        <a:p>
          <a:endParaRPr lang="en-US"/>
        </a:p>
      </dgm:t>
    </dgm:pt>
    <dgm:pt modelId="{22813308-2767-47FC-A919-EC1681E510D2}">
      <dgm:prSet phldrT="[Text]" phldr="0"/>
      <dgm:spPr/>
      <dgm:t>
        <a:bodyPr/>
        <a:lstStyle/>
        <a:p>
          <a:pPr rtl="0"/>
          <a:r>
            <a:rPr lang="en-US" dirty="0">
              <a:latin typeface="Segoe UI"/>
              <a:cs typeface="Arial"/>
            </a:rPr>
            <a:t> Conduct inventory of tobacco/nicotine/vaping cessation programs currently being offered in Elmore County</a:t>
          </a:r>
        </a:p>
      </dgm:t>
    </dgm:pt>
    <dgm:pt modelId="{C6F4130D-1F47-4086-BF45-2868C4E65723}" type="parTrans" cxnId="{D2F3573D-2642-4BAF-ABCF-AC77FDAC9E4E}">
      <dgm:prSet/>
      <dgm:spPr/>
      <dgm:t>
        <a:bodyPr/>
        <a:lstStyle/>
        <a:p>
          <a:endParaRPr lang="en-US"/>
        </a:p>
      </dgm:t>
    </dgm:pt>
    <dgm:pt modelId="{09CA1FFF-0948-4D60-8918-1E1B52F913B6}" type="sibTrans" cxnId="{D2F3573D-2642-4BAF-ABCF-AC77FDAC9E4E}">
      <dgm:prSet/>
      <dgm:spPr/>
      <dgm:t>
        <a:bodyPr/>
        <a:lstStyle/>
        <a:p>
          <a:endParaRPr lang="en-US"/>
        </a:p>
      </dgm:t>
    </dgm:pt>
    <dgm:pt modelId="{4967AC26-54FE-4B28-9CAD-4FAD5EAA0F72}">
      <dgm:prSet phldrT="[Text]" phldr="0"/>
      <dgm:spPr/>
      <dgm:t>
        <a:bodyPr/>
        <a:lstStyle/>
        <a:p>
          <a:pPr rtl="0"/>
          <a:r>
            <a:rPr lang="en-US" dirty="0">
              <a:latin typeface="Segoe UI"/>
              <a:cs typeface="Arial"/>
            </a:rPr>
            <a:t> Run a tobacco/nicotine/vaping cessation campaign within Elmore County</a:t>
          </a:r>
        </a:p>
      </dgm:t>
    </dgm:pt>
    <dgm:pt modelId="{D2A858E3-CAC5-4A42-975F-0B9253F2614A}" type="parTrans" cxnId="{3D6AD570-FCBC-40EF-9058-6548B625524F}">
      <dgm:prSet/>
      <dgm:spPr/>
      <dgm:t>
        <a:bodyPr/>
        <a:lstStyle/>
        <a:p>
          <a:endParaRPr lang="en-US"/>
        </a:p>
      </dgm:t>
    </dgm:pt>
    <dgm:pt modelId="{731F7A0F-E4BB-4E4B-8325-ADDA9414D093}" type="sibTrans" cxnId="{3D6AD570-FCBC-40EF-9058-6548B625524F}">
      <dgm:prSet/>
      <dgm:spPr/>
      <dgm:t>
        <a:bodyPr/>
        <a:lstStyle/>
        <a:p>
          <a:endParaRPr lang="en-US"/>
        </a:p>
      </dgm:t>
    </dgm:pt>
    <dgm:pt modelId="{B6BDE286-91D0-4417-8208-09BF3D38FB22}">
      <dgm:prSet phldrT="[Text]" phldr="0"/>
      <dgm:spPr/>
      <dgm:t>
        <a:bodyPr/>
        <a:lstStyle/>
        <a:p>
          <a:pPr rtl="0"/>
          <a:r>
            <a:rPr lang="en-US" dirty="0">
              <a:latin typeface="Segoe UI"/>
              <a:cs typeface="Arial"/>
            </a:rPr>
            <a:t> Prevention</a:t>
          </a:r>
        </a:p>
      </dgm:t>
    </dgm:pt>
    <dgm:pt modelId="{E0411E08-E7FB-415D-944B-5485E6C61E06}" type="parTrans" cxnId="{78E5F585-38B7-413C-8F1F-62CE47FF5418}">
      <dgm:prSet/>
      <dgm:spPr/>
      <dgm:t>
        <a:bodyPr/>
        <a:lstStyle/>
        <a:p>
          <a:endParaRPr lang="en-US"/>
        </a:p>
      </dgm:t>
    </dgm:pt>
    <dgm:pt modelId="{DE12231F-4AFD-4013-9D2A-663D429896B8}" type="sibTrans" cxnId="{78E5F585-38B7-413C-8F1F-62CE47FF5418}">
      <dgm:prSet/>
      <dgm:spPr/>
      <dgm:t>
        <a:bodyPr/>
        <a:lstStyle/>
        <a:p>
          <a:endParaRPr lang="en-US"/>
        </a:p>
      </dgm:t>
    </dgm:pt>
    <dgm:pt modelId="{B0925FF3-D506-438E-A86B-DE8FB505A34F}">
      <dgm:prSet phldrT="[Text]" phldr="0"/>
      <dgm:spPr/>
      <dgm:t>
        <a:bodyPr/>
        <a:lstStyle/>
        <a:p>
          <a:r>
            <a:rPr lang="en-US" dirty="0">
              <a:latin typeface="Segoe UI"/>
              <a:cs typeface="Arial"/>
            </a:rPr>
            <a:t>Promote  tobacco/nicotine/vaping prevention programs in schools and the community</a:t>
          </a:r>
          <a:endParaRPr lang="en-US" dirty="0"/>
        </a:p>
      </dgm:t>
    </dgm:pt>
    <dgm:pt modelId="{5774732E-E283-470B-9D74-E6871977302D}" type="parTrans" cxnId="{A8D420AF-2852-4A00-A9B3-D99DB4A0A853}">
      <dgm:prSet/>
      <dgm:spPr/>
      <dgm:t>
        <a:bodyPr/>
        <a:lstStyle/>
        <a:p>
          <a:endParaRPr lang="en-US"/>
        </a:p>
      </dgm:t>
    </dgm:pt>
    <dgm:pt modelId="{977161BA-522C-4A43-9A28-8B4C44D88242}" type="sibTrans" cxnId="{A8D420AF-2852-4A00-A9B3-D99DB4A0A853}">
      <dgm:prSet/>
      <dgm:spPr/>
      <dgm:t>
        <a:bodyPr/>
        <a:lstStyle/>
        <a:p>
          <a:endParaRPr lang="en-US"/>
        </a:p>
      </dgm:t>
    </dgm:pt>
    <dgm:pt modelId="{E9FCA6F2-50B7-421C-860E-A08C92145760}">
      <dgm:prSet phldr="0"/>
      <dgm:spPr/>
      <dgm:t>
        <a:bodyPr/>
        <a:lstStyle/>
        <a:p>
          <a:pPr rtl="0"/>
          <a:r>
            <a:rPr lang="en-US" dirty="0">
              <a:latin typeface="Segoe UI"/>
              <a:cs typeface="Arial"/>
            </a:rPr>
            <a:t>Both</a:t>
          </a:r>
        </a:p>
      </dgm:t>
    </dgm:pt>
    <dgm:pt modelId="{776DAE57-70CD-437F-A56F-9147D551A372}" type="parTrans" cxnId="{F5253CB1-5EFD-4FED-A289-63A17BE7443D}">
      <dgm:prSet/>
      <dgm:spPr/>
    </dgm:pt>
    <dgm:pt modelId="{72166B97-DE89-4137-BEE0-ABD292A56C76}" type="sibTrans" cxnId="{F5253CB1-5EFD-4FED-A289-63A17BE7443D}">
      <dgm:prSet/>
      <dgm:spPr/>
    </dgm:pt>
    <dgm:pt modelId="{05959F6B-693F-4472-919F-8DA2571BC64F}">
      <dgm:prSet phldr="0"/>
      <dgm:spPr/>
      <dgm:t>
        <a:bodyPr/>
        <a:lstStyle/>
        <a:p>
          <a:pPr rtl="0"/>
          <a:r>
            <a:rPr lang="en-US" dirty="0"/>
            <a:t>Partner to recognize, promote, and expand vaping/smoking related  awareness months/events</a:t>
          </a:r>
          <a:r>
            <a:rPr lang="en-US" dirty="0">
              <a:latin typeface="Segoe UI"/>
            </a:rPr>
            <a:t> </a:t>
          </a:r>
          <a:endParaRPr lang="en-US" dirty="0"/>
        </a:p>
      </dgm:t>
    </dgm:pt>
    <dgm:pt modelId="{3420563C-5AA4-4667-8648-6932DC7FCD8B}" type="parTrans" cxnId="{E1C4255E-A50E-4EC3-84A7-74F4CDE2AA77}">
      <dgm:prSet/>
      <dgm:spPr/>
    </dgm:pt>
    <dgm:pt modelId="{280DDDBB-3050-4D88-8EE3-AB789A200AAF}" type="sibTrans" cxnId="{E1C4255E-A50E-4EC3-84A7-74F4CDE2AA77}">
      <dgm:prSet/>
      <dgm:spPr/>
    </dgm:pt>
    <dgm:pt modelId="{28C09879-13F0-4543-93D1-D0E7EAC4A060}" type="pres">
      <dgm:prSet presAssocID="{1857AC64-7908-4B40-BB40-6E1C6270A482}" presName="Name0" presStyleCnt="0">
        <dgm:presLayoutVars>
          <dgm:dir/>
          <dgm:animLvl val="lvl"/>
          <dgm:resizeHandles/>
        </dgm:presLayoutVars>
      </dgm:prSet>
      <dgm:spPr/>
    </dgm:pt>
    <dgm:pt modelId="{3AFCE350-3837-4DB5-AB4A-D07E6BCB63DA}" type="pres">
      <dgm:prSet presAssocID="{20B41772-3BDE-4AEF-98F2-2B8C8A83572F}" presName="linNode" presStyleCnt="0"/>
      <dgm:spPr/>
    </dgm:pt>
    <dgm:pt modelId="{26E46B29-6FD1-4852-8D3C-C4733B247CF2}" type="pres">
      <dgm:prSet presAssocID="{20B41772-3BDE-4AEF-98F2-2B8C8A83572F}" presName="parentShp" presStyleLbl="node1" presStyleIdx="0" presStyleCnt="3">
        <dgm:presLayoutVars>
          <dgm:bulletEnabled val="1"/>
        </dgm:presLayoutVars>
      </dgm:prSet>
      <dgm:spPr/>
    </dgm:pt>
    <dgm:pt modelId="{0F99F289-72EC-4EB1-9885-EC56CAC7E88B}" type="pres">
      <dgm:prSet presAssocID="{20B41772-3BDE-4AEF-98F2-2B8C8A83572F}" presName="childShp" presStyleLbl="bgAccFollowNode1" presStyleIdx="0" presStyleCnt="3">
        <dgm:presLayoutVars>
          <dgm:bulletEnabled val="1"/>
        </dgm:presLayoutVars>
      </dgm:prSet>
      <dgm:spPr/>
    </dgm:pt>
    <dgm:pt modelId="{F10CC05E-C5B4-4695-99B5-0BB2DBF0CDDB}" type="pres">
      <dgm:prSet presAssocID="{58B34E7A-A9C0-49DB-9E6C-A0333C39E9D9}" presName="spacing" presStyleCnt="0"/>
      <dgm:spPr/>
    </dgm:pt>
    <dgm:pt modelId="{2ED932F5-F2D5-4171-BC57-46BBA6E6F45D}" type="pres">
      <dgm:prSet presAssocID="{B6BDE286-91D0-4417-8208-09BF3D38FB22}" presName="linNode" presStyleCnt="0"/>
      <dgm:spPr/>
    </dgm:pt>
    <dgm:pt modelId="{AA46A564-B1A4-4A11-B187-33D5F2744171}" type="pres">
      <dgm:prSet presAssocID="{B6BDE286-91D0-4417-8208-09BF3D38FB22}" presName="parentShp" presStyleLbl="node1" presStyleIdx="1" presStyleCnt="3">
        <dgm:presLayoutVars>
          <dgm:bulletEnabled val="1"/>
        </dgm:presLayoutVars>
      </dgm:prSet>
      <dgm:spPr/>
    </dgm:pt>
    <dgm:pt modelId="{1723BF91-A0C9-414E-ACCF-B5725BF6BDF7}" type="pres">
      <dgm:prSet presAssocID="{B6BDE286-91D0-4417-8208-09BF3D38FB22}" presName="childShp" presStyleLbl="bgAccFollowNode1" presStyleIdx="1" presStyleCnt="3">
        <dgm:presLayoutVars>
          <dgm:bulletEnabled val="1"/>
        </dgm:presLayoutVars>
      </dgm:prSet>
      <dgm:spPr/>
    </dgm:pt>
    <dgm:pt modelId="{34B1E216-9791-407C-AB49-806B6F54EDE8}" type="pres">
      <dgm:prSet presAssocID="{DE12231F-4AFD-4013-9D2A-663D429896B8}" presName="spacing" presStyleCnt="0"/>
      <dgm:spPr/>
    </dgm:pt>
    <dgm:pt modelId="{356F2A88-2B4E-48E2-9758-9016C67E7D7C}" type="pres">
      <dgm:prSet presAssocID="{E9FCA6F2-50B7-421C-860E-A08C92145760}" presName="linNode" presStyleCnt="0"/>
      <dgm:spPr/>
    </dgm:pt>
    <dgm:pt modelId="{46A577B2-C283-4804-9144-851C31B351CC}" type="pres">
      <dgm:prSet presAssocID="{E9FCA6F2-50B7-421C-860E-A08C92145760}" presName="parentShp" presStyleLbl="node1" presStyleIdx="2" presStyleCnt="3">
        <dgm:presLayoutVars>
          <dgm:bulletEnabled val="1"/>
        </dgm:presLayoutVars>
      </dgm:prSet>
      <dgm:spPr/>
    </dgm:pt>
    <dgm:pt modelId="{7BDFEBAA-64E8-4108-81C9-3866331C4D91}" type="pres">
      <dgm:prSet presAssocID="{E9FCA6F2-50B7-421C-860E-A08C92145760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11B08230-FAE6-4B75-B8F8-0629A82D7F78}" srcId="{1857AC64-7908-4B40-BB40-6E1C6270A482}" destId="{20B41772-3BDE-4AEF-98F2-2B8C8A83572F}" srcOrd="0" destOrd="0" parTransId="{1959216E-4A08-4B28-AEFC-411450FB2351}" sibTransId="{58B34E7A-A9C0-49DB-9E6C-A0333C39E9D9}"/>
    <dgm:cxn modelId="{D2F3573D-2642-4BAF-ABCF-AC77FDAC9E4E}" srcId="{20B41772-3BDE-4AEF-98F2-2B8C8A83572F}" destId="{22813308-2767-47FC-A919-EC1681E510D2}" srcOrd="0" destOrd="0" parTransId="{C6F4130D-1F47-4086-BF45-2868C4E65723}" sibTransId="{09CA1FFF-0948-4D60-8918-1E1B52F913B6}"/>
    <dgm:cxn modelId="{E1C4255E-A50E-4EC3-84A7-74F4CDE2AA77}" srcId="{E9FCA6F2-50B7-421C-860E-A08C92145760}" destId="{05959F6B-693F-4472-919F-8DA2571BC64F}" srcOrd="0" destOrd="0" parTransId="{3420563C-5AA4-4667-8648-6932DC7FCD8B}" sibTransId="{280DDDBB-3050-4D88-8EE3-AB789A200AAF}"/>
    <dgm:cxn modelId="{3D6AD570-FCBC-40EF-9058-6548B625524F}" srcId="{20B41772-3BDE-4AEF-98F2-2B8C8A83572F}" destId="{4967AC26-54FE-4B28-9CAD-4FAD5EAA0F72}" srcOrd="1" destOrd="0" parTransId="{D2A858E3-CAC5-4A42-975F-0B9253F2614A}" sibTransId="{731F7A0F-E4BB-4E4B-8325-ADDA9414D093}"/>
    <dgm:cxn modelId="{B3DA7F72-A601-472C-99AB-8AECD00EA855}" type="presOf" srcId="{1857AC64-7908-4B40-BB40-6E1C6270A482}" destId="{28C09879-13F0-4543-93D1-D0E7EAC4A060}" srcOrd="0" destOrd="0" presId="urn:microsoft.com/office/officeart/2005/8/layout/vList6"/>
    <dgm:cxn modelId="{78E5F585-38B7-413C-8F1F-62CE47FF5418}" srcId="{1857AC64-7908-4B40-BB40-6E1C6270A482}" destId="{B6BDE286-91D0-4417-8208-09BF3D38FB22}" srcOrd="1" destOrd="0" parTransId="{E0411E08-E7FB-415D-944B-5485E6C61E06}" sibTransId="{DE12231F-4AFD-4013-9D2A-663D429896B8}"/>
    <dgm:cxn modelId="{FAFA3799-971C-40F7-BD38-17199A8F3284}" type="presOf" srcId="{4967AC26-54FE-4B28-9CAD-4FAD5EAA0F72}" destId="{0F99F289-72EC-4EB1-9885-EC56CAC7E88B}" srcOrd="0" destOrd="1" presId="urn:microsoft.com/office/officeart/2005/8/layout/vList6"/>
    <dgm:cxn modelId="{644DE1AD-4165-4754-8E65-029331F2EF7B}" type="presOf" srcId="{B6BDE286-91D0-4417-8208-09BF3D38FB22}" destId="{AA46A564-B1A4-4A11-B187-33D5F2744171}" srcOrd="0" destOrd="0" presId="urn:microsoft.com/office/officeart/2005/8/layout/vList6"/>
    <dgm:cxn modelId="{A8D420AF-2852-4A00-A9B3-D99DB4A0A853}" srcId="{B6BDE286-91D0-4417-8208-09BF3D38FB22}" destId="{B0925FF3-D506-438E-A86B-DE8FB505A34F}" srcOrd="0" destOrd="0" parTransId="{5774732E-E283-470B-9D74-E6871977302D}" sibTransId="{977161BA-522C-4A43-9A28-8B4C44D88242}"/>
    <dgm:cxn modelId="{F5253CB1-5EFD-4FED-A289-63A17BE7443D}" srcId="{1857AC64-7908-4B40-BB40-6E1C6270A482}" destId="{E9FCA6F2-50B7-421C-860E-A08C92145760}" srcOrd="2" destOrd="0" parTransId="{776DAE57-70CD-437F-A56F-9147D551A372}" sibTransId="{72166B97-DE89-4137-BEE0-ABD292A56C76}"/>
    <dgm:cxn modelId="{1ABD17B7-1B34-4B8C-B8AB-56D79A9B9D54}" type="presOf" srcId="{22813308-2767-47FC-A919-EC1681E510D2}" destId="{0F99F289-72EC-4EB1-9885-EC56CAC7E88B}" srcOrd="0" destOrd="0" presId="urn:microsoft.com/office/officeart/2005/8/layout/vList6"/>
    <dgm:cxn modelId="{145356C4-260A-4E31-8200-56B53F0398B7}" type="presOf" srcId="{E9FCA6F2-50B7-421C-860E-A08C92145760}" destId="{46A577B2-C283-4804-9144-851C31B351CC}" srcOrd="0" destOrd="0" presId="urn:microsoft.com/office/officeart/2005/8/layout/vList6"/>
    <dgm:cxn modelId="{75B96FC9-7DFE-451A-8320-558EACA2EC54}" type="presOf" srcId="{B0925FF3-D506-438E-A86B-DE8FB505A34F}" destId="{1723BF91-A0C9-414E-ACCF-B5725BF6BDF7}" srcOrd="0" destOrd="0" presId="urn:microsoft.com/office/officeart/2005/8/layout/vList6"/>
    <dgm:cxn modelId="{7049DBE0-F041-4E1A-88E4-610E69DF38EB}" type="presOf" srcId="{20B41772-3BDE-4AEF-98F2-2B8C8A83572F}" destId="{26E46B29-6FD1-4852-8D3C-C4733B247CF2}" srcOrd="0" destOrd="0" presId="urn:microsoft.com/office/officeart/2005/8/layout/vList6"/>
    <dgm:cxn modelId="{7A693CF0-2FBA-47E7-ADBC-A72579CCAC19}" type="presOf" srcId="{05959F6B-693F-4472-919F-8DA2571BC64F}" destId="{7BDFEBAA-64E8-4108-81C9-3866331C4D91}" srcOrd="0" destOrd="0" presId="urn:microsoft.com/office/officeart/2005/8/layout/vList6"/>
    <dgm:cxn modelId="{790030A3-F044-460D-98FC-4FC49D45DF13}" type="presParOf" srcId="{28C09879-13F0-4543-93D1-D0E7EAC4A060}" destId="{3AFCE350-3837-4DB5-AB4A-D07E6BCB63DA}" srcOrd="0" destOrd="0" presId="urn:microsoft.com/office/officeart/2005/8/layout/vList6"/>
    <dgm:cxn modelId="{7B9FF293-5952-43D7-9D66-AEF1E99E16A3}" type="presParOf" srcId="{3AFCE350-3837-4DB5-AB4A-D07E6BCB63DA}" destId="{26E46B29-6FD1-4852-8D3C-C4733B247CF2}" srcOrd="0" destOrd="0" presId="urn:microsoft.com/office/officeart/2005/8/layout/vList6"/>
    <dgm:cxn modelId="{556E398A-8720-49E4-B327-4A22854640C0}" type="presParOf" srcId="{3AFCE350-3837-4DB5-AB4A-D07E6BCB63DA}" destId="{0F99F289-72EC-4EB1-9885-EC56CAC7E88B}" srcOrd="1" destOrd="0" presId="urn:microsoft.com/office/officeart/2005/8/layout/vList6"/>
    <dgm:cxn modelId="{B8A9F324-E3B6-45B8-B9F0-3B8A42D26446}" type="presParOf" srcId="{28C09879-13F0-4543-93D1-D0E7EAC4A060}" destId="{F10CC05E-C5B4-4695-99B5-0BB2DBF0CDDB}" srcOrd="1" destOrd="0" presId="urn:microsoft.com/office/officeart/2005/8/layout/vList6"/>
    <dgm:cxn modelId="{3B5EF70D-80BF-412D-91B6-D11634047E08}" type="presParOf" srcId="{28C09879-13F0-4543-93D1-D0E7EAC4A060}" destId="{2ED932F5-F2D5-4171-BC57-46BBA6E6F45D}" srcOrd="2" destOrd="0" presId="urn:microsoft.com/office/officeart/2005/8/layout/vList6"/>
    <dgm:cxn modelId="{CD6FDC5B-7566-4910-86C3-503DFF0424C6}" type="presParOf" srcId="{2ED932F5-F2D5-4171-BC57-46BBA6E6F45D}" destId="{AA46A564-B1A4-4A11-B187-33D5F2744171}" srcOrd="0" destOrd="0" presId="urn:microsoft.com/office/officeart/2005/8/layout/vList6"/>
    <dgm:cxn modelId="{9AC94813-EB3A-4816-8252-D02AB3803A95}" type="presParOf" srcId="{2ED932F5-F2D5-4171-BC57-46BBA6E6F45D}" destId="{1723BF91-A0C9-414E-ACCF-B5725BF6BDF7}" srcOrd="1" destOrd="0" presId="urn:microsoft.com/office/officeart/2005/8/layout/vList6"/>
    <dgm:cxn modelId="{A6CD2EA4-412A-49B7-92D5-2C59B5211F29}" type="presParOf" srcId="{28C09879-13F0-4543-93D1-D0E7EAC4A060}" destId="{34B1E216-9791-407C-AB49-806B6F54EDE8}" srcOrd="3" destOrd="0" presId="urn:microsoft.com/office/officeart/2005/8/layout/vList6"/>
    <dgm:cxn modelId="{17E70B18-FD20-4D70-9903-794D95B9636E}" type="presParOf" srcId="{28C09879-13F0-4543-93D1-D0E7EAC4A060}" destId="{356F2A88-2B4E-48E2-9758-9016C67E7D7C}" srcOrd="4" destOrd="0" presId="urn:microsoft.com/office/officeart/2005/8/layout/vList6"/>
    <dgm:cxn modelId="{E555163B-DE7E-475E-B23C-96D0C05BA740}" type="presParOf" srcId="{356F2A88-2B4E-48E2-9758-9016C67E7D7C}" destId="{46A577B2-C283-4804-9144-851C31B351CC}" srcOrd="0" destOrd="0" presId="urn:microsoft.com/office/officeart/2005/8/layout/vList6"/>
    <dgm:cxn modelId="{7EF40CFE-31F5-431A-BDA0-98BC14DD8C90}" type="presParOf" srcId="{356F2A88-2B4E-48E2-9758-9016C67E7D7C}" destId="{7BDFEBAA-64E8-4108-81C9-3866331C4D9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7194BF-C9BF-43C1-9285-46DF6D27859F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3F62D35A-D973-4029-873C-CE1414562BB0}">
      <dgm:prSet phldrT="[Text]" phldr="0"/>
      <dgm:spPr/>
      <dgm:t>
        <a:bodyPr/>
        <a:lstStyle/>
        <a:p>
          <a:pPr rtl="0"/>
          <a:r>
            <a:rPr lang="en-US" dirty="0">
              <a:latin typeface="Segoe UI"/>
            </a:rPr>
            <a:t>Community-led public service announcements (PSA)</a:t>
          </a:r>
          <a:endParaRPr lang="en-US" dirty="0"/>
        </a:p>
      </dgm:t>
    </dgm:pt>
    <dgm:pt modelId="{391FC080-E36A-4B21-8675-DEC4342BD8FD}" type="parTrans" cxnId="{B888129D-939E-4A2E-8991-B04FC0B54CCA}">
      <dgm:prSet/>
      <dgm:spPr/>
    </dgm:pt>
    <dgm:pt modelId="{3124C74B-C9E2-48F0-8B3E-F5052FD56C9F}" type="sibTrans" cxnId="{B888129D-939E-4A2E-8991-B04FC0B54CCA}">
      <dgm:prSet/>
      <dgm:spPr/>
    </dgm:pt>
    <dgm:pt modelId="{0719EE31-F63F-4562-9A64-D890E4F1FDD0}">
      <dgm:prSet phldrT="[Text]" phldr="0"/>
      <dgm:spPr/>
      <dgm:t>
        <a:bodyPr/>
        <a:lstStyle/>
        <a:p>
          <a:pPr rtl="0"/>
          <a:r>
            <a:rPr lang="en-US" dirty="0">
              <a:latin typeface="Segoe UI"/>
            </a:rPr>
            <a:t>Collaboration with health professionals</a:t>
          </a:r>
          <a:endParaRPr lang="en-US" dirty="0"/>
        </a:p>
      </dgm:t>
    </dgm:pt>
    <dgm:pt modelId="{A9C8BABE-829D-4864-B60B-992B4A66E154}" type="parTrans" cxnId="{D176CF65-94F4-4F19-BBFC-2198A5BF305A}">
      <dgm:prSet/>
      <dgm:spPr/>
    </dgm:pt>
    <dgm:pt modelId="{877195D0-5E4F-4B78-B05B-B3CF50651831}" type="sibTrans" cxnId="{D176CF65-94F4-4F19-BBFC-2198A5BF305A}">
      <dgm:prSet/>
      <dgm:spPr/>
    </dgm:pt>
    <dgm:pt modelId="{51B10C60-ABF5-446F-9DD3-18BD0B6D7B5B}">
      <dgm:prSet phldrT="[Text]" phldr="0"/>
      <dgm:spPr/>
      <dgm:t>
        <a:bodyPr/>
        <a:lstStyle/>
        <a:p>
          <a:pPr rtl="0"/>
          <a:r>
            <a:rPr lang="en-US" dirty="0">
              <a:latin typeface="Segoe UI"/>
            </a:rPr>
            <a:t>Creation of tobacco and vape-free policies </a:t>
          </a:r>
          <a:endParaRPr lang="en-US" dirty="0"/>
        </a:p>
      </dgm:t>
    </dgm:pt>
    <dgm:pt modelId="{B7F5C60F-D3CC-4615-9FE5-C9B965ACDBDF}" type="parTrans" cxnId="{D368BDA5-59B2-452E-B700-CAFDD59D2BD6}">
      <dgm:prSet/>
      <dgm:spPr/>
    </dgm:pt>
    <dgm:pt modelId="{2CE7C3EB-7D3D-426D-8CFC-452E134D1973}" type="sibTrans" cxnId="{D368BDA5-59B2-452E-B700-CAFDD59D2BD6}">
      <dgm:prSet/>
      <dgm:spPr/>
    </dgm:pt>
    <dgm:pt modelId="{E2C9BF9B-A0DC-4F95-9271-6504FDEED23D}" type="pres">
      <dgm:prSet presAssocID="{897194BF-C9BF-43C1-9285-46DF6D27859F}" presName="Name0" presStyleCnt="0">
        <dgm:presLayoutVars>
          <dgm:dir/>
          <dgm:animLvl val="lvl"/>
          <dgm:resizeHandles val="exact"/>
        </dgm:presLayoutVars>
      </dgm:prSet>
      <dgm:spPr/>
    </dgm:pt>
    <dgm:pt modelId="{DAF0076E-184B-4602-B9F7-E37BC1E3C3C1}" type="pres">
      <dgm:prSet presAssocID="{3F62D35A-D973-4029-873C-CE1414562BB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40FC828-BF99-469D-9FBB-770BE3515336}" type="pres">
      <dgm:prSet presAssocID="{3124C74B-C9E2-48F0-8B3E-F5052FD56C9F}" presName="parTxOnlySpace" presStyleCnt="0"/>
      <dgm:spPr/>
    </dgm:pt>
    <dgm:pt modelId="{383E3C2E-D208-4E07-B597-F131A2F74EE7}" type="pres">
      <dgm:prSet presAssocID="{0719EE31-F63F-4562-9A64-D890E4F1FDD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68B85FC-885B-4363-B608-6FFB62A11680}" type="pres">
      <dgm:prSet presAssocID="{877195D0-5E4F-4B78-B05B-B3CF50651831}" presName="parTxOnlySpace" presStyleCnt="0"/>
      <dgm:spPr/>
    </dgm:pt>
    <dgm:pt modelId="{39514E84-66CE-46CA-BAFD-9429BFDE16C9}" type="pres">
      <dgm:prSet presAssocID="{51B10C60-ABF5-446F-9DD3-18BD0B6D7B5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DC8AE28-BC93-4A3C-A9A1-5CCF0A7894BC}" type="presOf" srcId="{0719EE31-F63F-4562-9A64-D890E4F1FDD0}" destId="{383E3C2E-D208-4E07-B597-F131A2F74EE7}" srcOrd="0" destOrd="0" presId="urn:microsoft.com/office/officeart/2005/8/layout/chevron1"/>
    <dgm:cxn modelId="{B889B934-59EF-41E5-BCAF-52B84E43C169}" type="presOf" srcId="{51B10C60-ABF5-446F-9DD3-18BD0B6D7B5B}" destId="{39514E84-66CE-46CA-BAFD-9429BFDE16C9}" srcOrd="0" destOrd="0" presId="urn:microsoft.com/office/officeart/2005/8/layout/chevron1"/>
    <dgm:cxn modelId="{D176CF65-94F4-4F19-BBFC-2198A5BF305A}" srcId="{897194BF-C9BF-43C1-9285-46DF6D27859F}" destId="{0719EE31-F63F-4562-9A64-D890E4F1FDD0}" srcOrd="1" destOrd="0" parTransId="{A9C8BABE-829D-4864-B60B-992B4A66E154}" sibTransId="{877195D0-5E4F-4B78-B05B-B3CF50651831}"/>
    <dgm:cxn modelId="{7E170E6C-54C3-4578-9F3D-1B9D16AFED49}" type="presOf" srcId="{897194BF-C9BF-43C1-9285-46DF6D27859F}" destId="{E2C9BF9B-A0DC-4F95-9271-6504FDEED23D}" srcOrd="0" destOrd="0" presId="urn:microsoft.com/office/officeart/2005/8/layout/chevron1"/>
    <dgm:cxn modelId="{3F951092-2547-4E00-8F00-547BD1A531D3}" type="presOf" srcId="{3F62D35A-D973-4029-873C-CE1414562BB0}" destId="{DAF0076E-184B-4602-B9F7-E37BC1E3C3C1}" srcOrd="0" destOrd="0" presId="urn:microsoft.com/office/officeart/2005/8/layout/chevron1"/>
    <dgm:cxn modelId="{B888129D-939E-4A2E-8991-B04FC0B54CCA}" srcId="{897194BF-C9BF-43C1-9285-46DF6D27859F}" destId="{3F62D35A-D973-4029-873C-CE1414562BB0}" srcOrd="0" destOrd="0" parTransId="{391FC080-E36A-4B21-8675-DEC4342BD8FD}" sibTransId="{3124C74B-C9E2-48F0-8B3E-F5052FD56C9F}"/>
    <dgm:cxn modelId="{D368BDA5-59B2-452E-B700-CAFDD59D2BD6}" srcId="{897194BF-C9BF-43C1-9285-46DF6D27859F}" destId="{51B10C60-ABF5-446F-9DD3-18BD0B6D7B5B}" srcOrd="2" destOrd="0" parTransId="{B7F5C60F-D3CC-4615-9FE5-C9B965ACDBDF}" sibTransId="{2CE7C3EB-7D3D-426D-8CFC-452E134D1973}"/>
    <dgm:cxn modelId="{5D16B8DE-7952-43BC-8C15-9AAC0984FF96}" type="presParOf" srcId="{E2C9BF9B-A0DC-4F95-9271-6504FDEED23D}" destId="{DAF0076E-184B-4602-B9F7-E37BC1E3C3C1}" srcOrd="0" destOrd="0" presId="urn:microsoft.com/office/officeart/2005/8/layout/chevron1"/>
    <dgm:cxn modelId="{9B026A91-08A0-469C-96BB-32084468C691}" type="presParOf" srcId="{E2C9BF9B-A0DC-4F95-9271-6504FDEED23D}" destId="{240FC828-BF99-469D-9FBB-770BE3515336}" srcOrd="1" destOrd="0" presId="urn:microsoft.com/office/officeart/2005/8/layout/chevron1"/>
    <dgm:cxn modelId="{3BF1D744-3EEA-48A7-8FCD-63491C443F54}" type="presParOf" srcId="{E2C9BF9B-A0DC-4F95-9271-6504FDEED23D}" destId="{383E3C2E-D208-4E07-B597-F131A2F74EE7}" srcOrd="2" destOrd="0" presId="urn:microsoft.com/office/officeart/2005/8/layout/chevron1"/>
    <dgm:cxn modelId="{D05E0A1C-6388-4969-BFCF-EABEFD570403}" type="presParOf" srcId="{E2C9BF9B-A0DC-4F95-9271-6504FDEED23D}" destId="{068B85FC-885B-4363-B608-6FFB62A11680}" srcOrd="3" destOrd="0" presId="urn:microsoft.com/office/officeart/2005/8/layout/chevron1"/>
    <dgm:cxn modelId="{2883A8F9-7A67-4196-B0EF-5D9EDF846A02}" type="presParOf" srcId="{E2C9BF9B-A0DC-4F95-9271-6504FDEED23D}" destId="{39514E84-66CE-46CA-BAFD-9429BFDE16C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9F289-72EC-4EB1-9885-EC56CAC7E88B}">
      <dsp:nvSpPr>
        <dsp:cNvPr id="0" name=""/>
        <dsp:cNvSpPr/>
      </dsp:nvSpPr>
      <dsp:spPr>
        <a:xfrm>
          <a:off x="1628592" y="0"/>
          <a:ext cx="2442888" cy="10123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t" anchorCtr="0">
          <a:noAutofit/>
        </a:bodyPr>
        <a:lstStyle/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>
              <a:latin typeface="Segoe UI"/>
              <a:cs typeface="Arial"/>
            </a:rPr>
            <a:t> Conduct inventory of tobacco/nicotine/vaping cessation programs currently being offered in Elmore County</a:t>
          </a: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>
              <a:latin typeface="Segoe UI"/>
              <a:cs typeface="Arial"/>
            </a:rPr>
            <a:t> Run a tobacco/nicotine/vaping cessation campaign within Elmore County</a:t>
          </a:r>
        </a:p>
      </dsp:txBody>
      <dsp:txXfrm>
        <a:off x="1628592" y="126545"/>
        <a:ext cx="2063254" cy="759268"/>
      </dsp:txXfrm>
    </dsp:sp>
    <dsp:sp modelId="{26E46B29-6FD1-4852-8D3C-C4733B247CF2}">
      <dsp:nvSpPr>
        <dsp:cNvPr id="0" name=""/>
        <dsp:cNvSpPr/>
      </dsp:nvSpPr>
      <dsp:spPr>
        <a:xfrm>
          <a:off x="0" y="0"/>
          <a:ext cx="1628592" cy="101235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Cessation</a:t>
          </a:r>
        </a:p>
      </dsp:txBody>
      <dsp:txXfrm>
        <a:off x="49419" y="49419"/>
        <a:ext cx="1529754" cy="913520"/>
      </dsp:txXfrm>
    </dsp:sp>
    <dsp:sp modelId="{1723BF91-A0C9-414E-ACCF-B5725BF6BDF7}">
      <dsp:nvSpPr>
        <dsp:cNvPr id="0" name=""/>
        <dsp:cNvSpPr/>
      </dsp:nvSpPr>
      <dsp:spPr>
        <a:xfrm>
          <a:off x="1628592" y="1113594"/>
          <a:ext cx="2442888" cy="10123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6669581"/>
            <a:satOff val="-33259"/>
            <a:lumOff val="-316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6669581"/>
              <a:satOff val="-33259"/>
              <a:lumOff val="-31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>
              <a:latin typeface="Segoe UI"/>
              <a:cs typeface="Arial"/>
            </a:rPr>
            <a:t>Promote  tobacco/nicotine/vaping prevention programs in schools and the community</a:t>
          </a:r>
          <a:endParaRPr lang="en-US" sz="700" kern="1200" dirty="0"/>
        </a:p>
      </dsp:txBody>
      <dsp:txXfrm>
        <a:off x="1628592" y="1240139"/>
        <a:ext cx="2063254" cy="759268"/>
      </dsp:txXfrm>
    </dsp:sp>
    <dsp:sp modelId="{AA46A564-B1A4-4A11-B187-33D5F2744171}">
      <dsp:nvSpPr>
        <dsp:cNvPr id="0" name=""/>
        <dsp:cNvSpPr/>
      </dsp:nvSpPr>
      <dsp:spPr>
        <a:xfrm>
          <a:off x="0" y="1113594"/>
          <a:ext cx="1628592" cy="1012358"/>
        </a:xfrm>
        <a:prstGeom prst="roundRect">
          <a:avLst/>
        </a:prstGeom>
        <a:solidFill>
          <a:schemeClr val="accent5">
            <a:hueOff val="6097045"/>
            <a:satOff val="3732"/>
            <a:lumOff val="-1333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egoe UI"/>
              <a:cs typeface="Arial"/>
            </a:rPr>
            <a:t> Prevention</a:t>
          </a:r>
        </a:p>
      </dsp:txBody>
      <dsp:txXfrm>
        <a:off x="49419" y="1163013"/>
        <a:ext cx="1529754" cy="913520"/>
      </dsp:txXfrm>
    </dsp:sp>
    <dsp:sp modelId="{7BDFEBAA-64E8-4108-81C9-3866331C4D91}">
      <dsp:nvSpPr>
        <dsp:cNvPr id="0" name=""/>
        <dsp:cNvSpPr/>
      </dsp:nvSpPr>
      <dsp:spPr>
        <a:xfrm>
          <a:off x="1628592" y="2227188"/>
          <a:ext cx="2442888" cy="10123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13339161"/>
            <a:satOff val="-66517"/>
            <a:lumOff val="-633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3339161"/>
              <a:satOff val="-66517"/>
              <a:lumOff val="-63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t" anchorCtr="0">
          <a:noAutofit/>
        </a:bodyPr>
        <a:lstStyle/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700" kern="1200" dirty="0"/>
            <a:t>Partner to recognize, promote, and expand vaping/smoking related  awareness months/events</a:t>
          </a:r>
          <a:r>
            <a:rPr lang="en-US" sz="700" kern="1200" dirty="0">
              <a:latin typeface="Segoe UI"/>
            </a:rPr>
            <a:t> </a:t>
          </a:r>
          <a:endParaRPr lang="en-US" sz="700" kern="1200" dirty="0"/>
        </a:p>
      </dsp:txBody>
      <dsp:txXfrm>
        <a:off x="1628592" y="2353733"/>
        <a:ext cx="2063254" cy="759268"/>
      </dsp:txXfrm>
    </dsp:sp>
    <dsp:sp modelId="{46A577B2-C283-4804-9144-851C31B351CC}">
      <dsp:nvSpPr>
        <dsp:cNvPr id="0" name=""/>
        <dsp:cNvSpPr/>
      </dsp:nvSpPr>
      <dsp:spPr>
        <a:xfrm>
          <a:off x="0" y="2227188"/>
          <a:ext cx="1628592" cy="1012358"/>
        </a:xfrm>
        <a:prstGeom prst="roundRect">
          <a:avLst/>
        </a:prstGeom>
        <a:solidFill>
          <a:schemeClr val="accent5">
            <a:hueOff val="12194090"/>
            <a:satOff val="7465"/>
            <a:lumOff val="-2666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Segoe UI"/>
              <a:cs typeface="Arial"/>
            </a:rPr>
            <a:t>Both</a:t>
          </a:r>
        </a:p>
      </dsp:txBody>
      <dsp:txXfrm>
        <a:off x="49419" y="2276607"/>
        <a:ext cx="1529754" cy="913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0076E-184B-4602-B9F7-E37BC1E3C3C1}">
      <dsp:nvSpPr>
        <dsp:cNvPr id="0" name=""/>
        <dsp:cNvSpPr/>
      </dsp:nvSpPr>
      <dsp:spPr>
        <a:xfrm>
          <a:off x="2027" y="2907152"/>
          <a:ext cx="2469573" cy="98782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Segoe UI"/>
            </a:rPr>
            <a:t>Community-led public service announcements (PSA)</a:t>
          </a:r>
          <a:endParaRPr lang="en-US" sz="1500" kern="1200" dirty="0"/>
        </a:p>
      </dsp:txBody>
      <dsp:txXfrm>
        <a:off x="495942" y="2907152"/>
        <a:ext cx="1481744" cy="987829"/>
      </dsp:txXfrm>
    </dsp:sp>
    <dsp:sp modelId="{383E3C2E-D208-4E07-B597-F131A2F74EE7}">
      <dsp:nvSpPr>
        <dsp:cNvPr id="0" name=""/>
        <dsp:cNvSpPr/>
      </dsp:nvSpPr>
      <dsp:spPr>
        <a:xfrm>
          <a:off x="2224643" y="2907152"/>
          <a:ext cx="2469573" cy="987829"/>
        </a:xfrm>
        <a:prstGeom prst="chevron">
          <a:avLst/>
        </a:prstGeom>
        <a:solidFill>
          <a:schemeClr val="accent3">
            <a:hueOff val="-3109768"/>
            <a:satOff val="10225"/>
            <a:lumOff val="-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Segoe UI"/>
            </a:rPr>
            <a:t>Collaboration with health professionals</a:t>
          </a:r>
          <a:endParaRPr lang="en-US" sz="1500" kern="1200" dirty="0"/>
        </a:p>
      </dsp:txBody>
      <dsp:txXfrm>
        <a:off x="2718558" y="2907152"/>
        <a:ext cx="1481744" cy="987829"/>
      </dsp:txXfrm>
    </dsp:sp>
    <dsp:sp modelId="{39514E84-66CE-46CA-BAFD-9429BFDE16C9}">
      <dsp:nvSpPr>
        <dsp:cNvPr id="0" name=""/>
        <dsp:cNvSpPr/>
      </dsp:nvSpPr>
      <dsp:spPr>
        <a:xfrm>
          <a:off x="4447259" y="2907152"/>
          <a:ext cx="2469573" cy="987829"/>
        </a:xfrm>
        <a:prstGeom prst="chevron">
          <a:avLst/>
        </a:prstGeom>
        <a:solidFill>
          <a:schemeClr val="accent3">
            <a:hueOff val="-6219535"/>
            <a:satOff val="20449"/>
            <a:lumOff val="-3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Segoe UI"/>
            </a:rPr>
            <a:t>Creation of tobacco and vape-free policies </a:t>
          </a:r>
          <a:endParaRPr lang="en-US" sz="1500" kern="1200" dirty="0"/>
        </a:p>
      </dsp:txBody>
      <dsp:txXfrm>
        <a:off x="4941174" y="2907152"/>
        <a:ext cx="1481744" cy="987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2"/>
            <a:ext cx="3038475" cy="4636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A5C9F-6F95-4862-88B8-FB34CBD11869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80"/>
            <a:ext cx="3038475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80"/>
            <a:ext cx="3038475" cy="4636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6A4AE-6FBA-4008-AC4B-3B7C30D25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62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3037839" cy="461804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39" cy="461804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33425" y="692150"/>
            <a:ext cx="5543550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2" y="4387136"/>
            <a:ext cx="5608319" cy="4156234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2" y="8772669"/>
            <a:ext cx="3037839" cy="461804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65887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31774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9766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63547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29434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9532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61208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727094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772669"/>
            <a:ext cx="3037839" cy="461804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315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pt. headline on whit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/>
        </p:nvSpPr>
        <p:spPr>
          <a:xfrm>
            <a:off x="8331200" y="5505098"/>
            <a:ext cx="509588" cy="125236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0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235066" y="312273"/>
            <a:ext cx="8512174" cy="5814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hat to So What">
    <p:bg>
      <p:bgPr>
        <a:solidFill>
          <a:schemeClr val="dk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4498976" y="54"/>
            <a:ext cx="4645024" cy="57132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8331200" y="5505098"/>
            <a:ext cx="509588" cy="125236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0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234954" y="296389"/>
            <a:ext cx="4273906" cy="21184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234986" y="2664177"/>
            <a:ext cx="4262967" cy="27275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8600" marR="0" lvl="3" indent="-508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2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9425" marR="0" lvl="4" indent="-603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2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732662" y="2664177"/>
            <a:ext cx="4262967" cy="27275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  <a:defRPr sz="2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8600" marR="0" lvl="3" indent="-508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2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9425" marR="0" lvl="4" indent="-603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2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4732632" y="296335"/>
            <a:ext cx="4262437" cy="196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5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8600" marR="0" lvl="3" indent="-1143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9425" marR="0" lvl="4" indent="-1492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4pt. headline with side subhead"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8331200" y="5505098"/>
            <a:ext cx="509588" cy="125236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0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34950" y="296346"/>
            <a:ext cx="3416788" cy="49806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402632" y="296333"/>
            <a:ext cx="4109030" cy="4955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8600" marR="0" lvl="3" indent="-508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2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9425" marR="0" lvl="4" indent="-603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2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4pt. headline at bottom">
    <p:bg>
      <p:bgPr>
        <a:solidFill>
          <a:schemeClr val="dk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8331200" y="5505098"/>
            <a:ext cx="509588" cy="125236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0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234968" y="516118"/>
            <a:ext cx="7279046" cy="49893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Black">
    <p:bg>
      <p:bgPr>
        <a:solidFill>
          <a:schemeClr val="dk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8331200" y="5505098"/>
            <a:ext cx="509588" cy="125236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0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34950" y="312212"/>
            <a:ext cx="8571031" cy="13500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34950" y="1662292"/>
            <a:ext cx="8561410" cy="3734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Font typeface="Merriweather Sans"/>
              <a:buNone/>
              <a:defRPr sz="2800" b="1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Font typeface="Merriweather Sans"/>
              <a:buNone/>
              <a:defRPr sz="20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38125" marR="0" lvl="3" indent="-1238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4663" marR="0" lvl="4" indent="-144462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−"/>
              <a:defRPr sz="14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ur column Workpla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 rot="10800000" flipH="1">
            <a:off x="298471" y="347541"/>
            <a:ext cx="1920875" cy="370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Shape 80"/>
          <p:cNvSpPr/>
          <p:nvPr/>
        </p:nvSpPr>
        <p:spPr>
          <a:xfrm rot="10800000" flipH="1">
            <a:off x="2455891" y="347541"/>
            <a:ext cx="1920875" cy="370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Shape 81"/>
          <p:cNvSpPr/>
          <p:nvPr/>
        </p:nvSpPr>
        <p:spPr>
          <a:xfrm rot="10800000" flipH="1">
            <a:off x="4676791" y="347541"/>
            <a:ext cx="1920875" cy="370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" name="Shape 82"/>
          <p:cNvSpPr/>
          <p:nvPr/>
        </p:nvSpPr>
        <p:spPr>
          <a:xfrm rot="10800000" flipH="1">
            <a:off x="6910418" y="347541"/>
            <a:ext cx="1920875" cy="370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2366967" y="508000"/>
            <a:ext cx="1717675" cy="594430"/>
          </a:xfrm>
          <a:prstGeom prst="rect">
            <a:avLst/>
          </a:prstGeom>
          <a:noFill/>
          <a:ln>
            <a:noFill/>
          </a:ln>
        </p:spPr>
        <p:txBody>
          <a:bodyPr lIns="91225" tIns="45625" rIns="91225" bIns="4562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Innovate+</a:t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Define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4595817" y="508000"/>
            <a:ext cx="1697037" cy="629709"/>
          </a:xfrm>
          <a:prstGeom prst="rect">
            <a:avLst/>
          </a:prstGeom>
          <a:noFill/>
          <a:ln>
            <a:noFill/>
          </a:ln>
        </p:spPr>
        <p:txBody>
          <a:bodyPr lIns="91225" tIns="45625" rIns="91225" bIns="4562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Structure+</a:t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6832632" y="508000"/>
            <a:ext cx="1482724" cy="594430"/>
          </a:xfrm>
          <a:prstGeom prst="rect">
            <a:avLst/>
          </a:prstGeom>
          <a:noFill/>
          <a:ln>
            <a:noFill/>
          </a:ln>
        </p:spPr>
        <p:txBody>
          <a:bodyPr lIns="91225" tIns="45625" rIns="91225" bIns="4562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Activate+</a:t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Measure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206400" y="508000"/>
            <a:ext cx="1643062" cy="594430"/>
          </a:xfrm>
          <a:prstGeom prst="rect">
            <a:avLst/>
          </a:prstGeom>
          <a:noFill/>
          <a:ln>
            <a:noFill/>
          </a:ln>
        </p:spPr>
        <p:txBody>
          <a:bodyPr lIns="91225" tIns="45625" rIns="91225" bIns="45625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Discover+</a:t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8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Distill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234950" y="1247516"/>
            <a:ext cx="2078090" cy="36533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71450" marR="0" lvl="1" indent="-1079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+"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349250" marR="0" lvl="2" indent="-1079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-"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482600" marR="0" lvl="3" indent="-1143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661988" marR="0" lvl="4" indent="-1158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616714" y="1247516"/>
            <a:ext cx="2078090" cy="36533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EE312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71450" marR="0" lvl="1" indent="-1079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+"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349250" marR="0" lvl="2" indent="-1079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-"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482600" marR="0" lvl="3" indent="-1143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661988" marR="0" lvl="4" indent="-1158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3"/>
          </p:nvPr>
        </p:nvSpPr>
        <p:spPr>
          <a:xfrm>
            <a:off x="2382398" y="1247516"/>
            <a:ext cx="2078090" cy="36533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71450" marR="0" lvl="1" indent="-1079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+"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349250" marR="0" lvl="2" indent="-1079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-"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482600" marR="0" lvl="3" indent="-1143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661988" marR="0" lvl="4" indent="-1158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4"/>
          </p:nvPr>
        </p:nvSpPr>
        <p:spPr>
          <a:xfrm>
            <a:off x="6869113" y="1247516"/>
            <a:ext cx="2078090" cy="36533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EE312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71450" marR="0" lvl="1" indent="-1079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+"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349250" marR="0" lvl="2" indent="-1079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-"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482600" marR="0" lvl="3" indent="-1143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661988" marR="0" lvl="4" indent="-115887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5"/>
          </p:nvPr>
        </p:nvSpPr>
        <p:spPr>
          <a:xfrm>
            <a:off x="234950" y="5031496"/>
            <a:ext cx="2078090" cy="570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 Sans"/>
              <a:buNone/>
              <a:defRPr sz="1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349250" marR="0" lvl="2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-"/>
              <a:defRPr sz="1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482600" marR="0" lvl="3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661988" marR="0" lvl="4" indent="-103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6"/>
          </p:nvPr>
        </p:nvSpPr>
        <p:spPr>
          <a:xfrm>
            <a:off x="4616714" y="5031496"/>
            <a:ext cx="2078090" cy="570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 Sans"/>
              <a:buNone/>
              <a:defRPr sz="1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349250" marR="0" lvl="2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-"/>
              <a:defRPr sz="1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482600" marR="0" lvl="3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661988" marR="0" lvl="4" indent="-103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7"/>
          </p:nvPr>
        </p:nvSpPr>
        <p:spPr>
          <a:xfrm>
            <a:off x="2382398" y="5031496"/>
            <a:ext cx="2078090" cy="570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 Sans"/>
              <a:buNone/>
              <a:defRPr sz="1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349250" marR="0" lvl="2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-"/>
              <a:defRPr sz="1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482600" marR="0" lvl="3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661988" marR="0" lvl="4" indent="-103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8"/>
          </p:nvPr>
        </p:nvSpPr>
        <p:spPr>
          <a:xfrm>
            <a:off x="6869113" y="5031496"/>
            <a:ext cx="2078090" cy="570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 Sans"/>
              <a:buNone/>
              <a:defRPr sz="1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349250" marR="0" lvl="2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erriweather Sans"/>
              <a:buChar char="-"/>
              <a:defRPr sz="1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482600" marR="0" lvl="3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661988" marR="0" lvl="4" indent="-103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 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245739" y="337435"/>
            <a:ext cx="3942390" cy="52379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37817" y="296347"/>
            <a:ext cx="3916997" cy="52730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8600" marR="0" lvl="3" indent="-1143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9425" marR="0" lvl="4" indent="-1492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34950" y="498833"/>
            <a:ext cx="8571031" cy="1169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234950" y="1889450"/>
            <a:ext cx="8561410" cy="33982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Font typeface="Merriweather Sans"/>
              <a:buNone/>
              <a:defRPr sz="2800" b="1" i="0" u="none" strike="noStrike" cap="non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38125" marR="0" lvl="3" indent="-1238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4663" marR="0" lvl="4" indent="-144462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234950" y="174948"/>
            <a:ext cx="3117849" cy="3259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7878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8600" marR="0" lvl="3" indent="-1143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9425" marR="0" lvl="4" indent="-1492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234950" y="498833"/>
            <a:ext cx="8571031" cy="1169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234950" y="1889450"/>
            <a:ext cx="8561410" cy="33982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Font typeface="Merriweather Sans"/>
              <a:buNone/>
              <a:defRPr sz="2800" b="1" i="0" u="none" strike="noStrike" cap="non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38125" marR="0" lvl="3" indent="-1238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4663" marR="0" lvl="4" indent="-144462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234950" y="174948"/>
            <a:ext cx="3117849" cy="3259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7878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8600" marR="0" lvl="3" indent="-1143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9425" marR="0" lvl="4" indent="-1492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Title and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34950" y="498833"/>
            <a:ext cx="8571031" cy="1169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34950" y="1889450"/>
            <a:ext cx="8561410" cy="33982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Font typeface="Merriweather Sans"/>
              <a:buNone/>
              <a:defRPr sz="2800" b="1" i="0" u="none" strike="noStrike" cap="non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38125" marR="0" lvl="3" indent="-1238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4663" marR="0" lvl="4" indent="-144462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234950" y="174948"/>
            <a:ext cx="3117849" cy="3259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7878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8600" marR="0" lvl="3" indent="-1143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9425" marR="0" lvl="4" indent="-1492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Title and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234950" y="498833"/>
            <a:ext cx="8571031" cy="1169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234950" y="1889450"/>
            <a:ext cx="8561410" cy="33982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Font typeface="Merriweather Sans"/>
              <a:buNone/>
              <a:defRPr sz="2800" b="1" i="0" u="none" strike="noStrike" cap="non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38125" marR="0" lvl="3" indent="-1238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4663" marR="0" lvl="4" indent="-144462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234950" y="174948"/>
            <a:ext cx="3117849" cy="3259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7878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8600" marR="0" lvl="3" indent="-1143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9425" marR="0" lvl="4" indent="-1492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imager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844110" y="885216"/>
            <a:ext cx="5622088" cy="23619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861733" y="2429132"/>
            <a:ext cx="5604475" cy="9518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8600" marR="0" lvl="3" indent="-1143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9425" marR="0" lvl="4" indent="-1492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Title and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234950" y="498833"/>
            <a:ext cx="8571031" cy="1169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234950" y="1889450"/>
            <a:ext cx="8561410" cy="33982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Font typeface="Merriweather Sans"/>
              <a:buNone/>
              <a:defRPr sz="2800" b="1" i="0" u="none" strike="noStrike" cap="non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38125" marR="0" lvl="3" indent="-1238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4663" marR="0" lvl="4" indent="-144462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234950" y="174948"/>
            <a:ext cx="3117849" cy="3259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7878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8600" marR="0" lvl="3" indent="-1143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9425" marR="0" lvl="4" indent="-1492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Title and Conte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234950" y="312219"/>
            <a:ext cx="8571031" cy="20040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234950" y="2200943"/>
            <a:ext cx="8561410" cy="3086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Font typeface="Merriweather Sans"/>
              <a:buNone/>
              <a:defRPr sz="2800" b="1" i="0" u="none" strike="noStrike" cap="non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FF0000"/>
              </a:buClr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38125" marR="0" lvl="3" indent="-1238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4663" marR="0" lvl="4" indent="-144462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2"/>
          </p:nvPr>
        </p:nvSpPr>
        <p:spPr>
          <a:xfrm>
            <a:off x="230903" y="0"/>
            <a:ext cx="4102977" cy="326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78787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8600" marR="0" lvl="3" indent="-1143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9425" marR="0" lvl="4" indent="-1492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 Title and Conte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41751" y="196792"/>
            <a:ext cx="8406962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51394" y="1245304"/>
            <a:ext cx="4208269" cy="41998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8600" marR="0" lvl="3" indent="-1143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9425" marR="0" lvl="4" indent="-1492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549775" y="1245004"/>
            <a:ext cx="4198938" cy="41962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8600" marR="0" lvl="3" indent="-1143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9425" marR="0" lvl="4" indent="-1492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hite NRG with Taglin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71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Shape 137"/>
          <p:cNvCxnSpPr/>
          <p:nvPr/>
        </p:nvCxnSpPr>
        <p:spPr>
          <a:xfrm>
            <a:off x="336886" y="4271907"/>
            <a:ext cx="8450981" cy="0"/>
          </a:xfrm>
          <a:prstGeom prst="straightConnector1">
            <a:avLst/>
          </a:prstGeom>
          <a:noFill/>
          <a:ln w="12700" cap="flat" cmpd="sng">
            <a:solidFill>
              <a:srgbClr val="D2D2D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248929" y="2598692"/>
            <a:ext cx="6551611" cy="2718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588" marR="0" lvl="1" indent="544512" algn="l" rtl="0">
              <a:lnSpc>
                <a:spcPct val="11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175" marR="0" lvl="2" indent="981075" algn="l" rtl="0">
              <a:lnSpc>
                <a:spcPct val="11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623888" marR="0" lvl="3" indent="-90487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01600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248933" y="4280698"/>
            <a:ext cx="7647500" cy="6052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440"/>
              </a:spcBef>
              <a:spcAft>
                <a:spcPts val="0"/>
              </a:spcAft>
              <a:buClr>
                <a:srgbClr val="7F7F7F"/>
              </a:buClr>
              <a:buFont typeface="Verdana"/>
              <a:buNone/>
              <a:defRPr sz="24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588" marR="0" lvl="1" indent="544512" algn="l" rtl="0">
              <a:lnSpc>
                <a:spcPct val="11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175" marR="0" lvl="2" indent="981075" algn="l" rtl="0">
              <a:lnSpc>
                <a:spcPct val="11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623888" marR="0" lvl="3" indent="-90487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01600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ubTitle" idx="3"/>
          </p:nvPr>
        </p:nvSpPr>
        <p:spPr>
          <a:xfrm>
            <a:off x="254994" y="3578085"/>
            <a:ext cx="7018143" cy="6436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324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sz="5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lnSpc>
                <a:spcPct val="11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lnSpc>
                <a:spcPct val="11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 descr="H:\Retail Share\share\Brand and Marketing Services\Creative Services\Current\BR.1697 PPT Updates\elements\NRG ppt (r) backdrops\Internal (r)\RB.07.297 NRG Powerpoint I title tag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18"/>
            <a:ext cx="9144000" cy="57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subTitle" idx="1"/>
          </p:nvPr>
        </p:nvSpPr>
        <p:spPr>
          <a:xfrm>
            <a:off x="248932" y="2809550"/>
            <a:ext cx="8219974" cy="858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4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sz="5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lnSpc>
                <a:spcPct val="11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lnSpc>
                <a:spcPct val="11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248929" y="2497953"/>
            <a:ext cx="6551611" cy="362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588" marR="0" lvl="1" indent="544512" algn="l" rtl="0">
              <a:lnSpc>
                <a:spcPct val="11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175" marR="0" lvl="2" indent="981075" algn="l" rtl="0">
              <a:lnSpc>
                <a:spcPct val="11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623888" marR="0" lvl="3" indent="-90487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01600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3"/>
          </p:nvPr>
        </p:nvSpPr>
        <p:spPr>
          <a:xfrm>
            <a:off x="248932" y="4266975"/>
            <a:ext cx="7647500" cy="8070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440"/>
              </a:spcBef>
              <a:spcAft>
                <a:spcPts val="0"/>
              </a:spcAft>
              <a:buClr>
                <a:srgbClr val="7F7F7F"/>
              </a:buClr>
              <a:buFont typeface="Verdana"/>
              <a:buNone/>
              <a:defRPr sz="24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588" marR="0" lvl="1" indent="544512" algn="l" rtl="0">
              <a:lnSpc>
                <a:spcPct val="11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175" marR="0" lvl="2" indent="981075" algn="l" rtl="0">
              <a:lnSpc>
                <a:spcPct val="11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623888" marR="0" lvl="3" indent="-90487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01600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cxnSp>
        <p:nvCxnSpPr>
          <p:cNvPr id="146" name="Shape 146"/>
          <p:cNvCxnSpPr/>
          <p:nvPr/>
        </p:nvCxnSpPr>
        <p:spPr>
          <a:xfrm>
            <a:off x="336886" y="4271907"/>
            <a:ext cx="8450981" cy="0"/>
          </a:xfrm>
          <a:prstGeom prst="straightConnector1">
            <a:avLst/>
          </a:prstGeom>
          <a:noFill/>
          <a:ln w="12700" cap="flat" cmpd="sng">
            <a:solidFill>
              <a:srgbClr val="D2D2D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 descr="H:\Retail Share\share\Brand and Marketing Services\Creative Services\Current\BR.1697 PPT Updates\elements\NRG ppt (r) backdrops\Internal (r)\RB.07.297 NRG Powerpoint I title tag gri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18"/>
            <a:ext cx="9144000" cy="57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>
            <a:spLocks noGrp="1"/>
          </p:cNvSpPr>
          <p:nvPr>
            <p:ph type="subTitle" idx="1"/>
          </p:nvPr>
        </p:nvSpPr>
        <p:spPr>
          <a:xfrm>
            <a:off x="248932" y="2809550"/>
            <a:ext cx="8219974" cy="858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4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sz="5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lnSpc>
                <a:spcPct val="11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lnSpc>
                <a:spcPct val="11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2"/>
          </p:nvPr>
        </p:nvSpPr>
        <p:spPr>
          <a:xfrm>
            <a:off x="248929" y="2497953"/>
            <a:ext cx="6551611" cy="362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588" marR="0" lvl="1" indent="544512" algn="l" rtl="0">
              <a:lnSpc>
                <a:spcPct val="11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175" marR="0" lvl="2" indent="981075" algn="l" rtl="0">
              <a:lnSpc>
                <a:spcPct val="11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623888" marR="0" lvl="3" indent="-90487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01600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3"/>
          </p:nvPr>
        </p:nvSpPr>
        <p:spPr>
          <a:xfrm>
            <a:off x="248932" y="4266975"/>
            <a:ext cx="7647500" cy="8070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440"/>
              </a:spcBef>
              <a:spcAft>
                <a:spcPts val="0"/>
              </a:spcAft>
              <a:buClr>
                <a:srgbClr val="7F7F7F"/>
              </a:buClr>
              <a:buFont typeface="Verdana"/>
              <a:buNone/>
              <a:defRPr sz="24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588" marR="0" lvl="1" indent="544512" algn="l" rtl="0">
              <a:lnSpc>
                <a:spcPct val="11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175" marR="0" lvl="2" indent="981075" algn="l" rtl="0">
              <a:lnSpc>
                <a:spcPct val="11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623888" marR="0" lvl="3" indent="-90487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01600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cxnSp>
        <p:nvCxnSpPr>
          <p:cNvPr id="152" name="Shape 152"/>
          <p:cNvCxnSpPr/>
          <p:nvPr/>
        </p:nvCxnSpPr>
        <p:spPr>
          <a:xfrm>
            <a:off x="336886" y="4271907"/>
            <a:ext cx="8450981" cy="0"/>
          </a:xfrm>
          <a:prstGeom prst="straightConnector1">
            <a:avLst/>
          </a:prstGeom>
          <a:noFill/>
          <a:ln w="12700" cap="flat" cmpd="sng">
            <a:solidFill>
              <a:srgbClr val="D2D2D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 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 descr="H:\Retail Share\share\Brand and Marketing Services\Creative Services\Current\BR.1697 PPT Updates\elements\NRG ppt (r) backdrops\Internal (r)\RB.07.297 NRG Powerpoint I title k tag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18"/>
            <a:ext cx="9144000" cy="57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>
            <a:spLocks noGrp="1"/>
          </p:cNvSpPr>
          <p:nvPr>
            <p:ph type="subTitle" idx="1"/>
          </p:nvPr>
        </p:nvSpPr>
        <p:spPr>
          <a:xfrm>
            <a:off x="248932" y="2809550"/>
            <a:ext cx="8219974" cy="858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4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sz="5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lnSpc>
                <a:spcPct val="11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lnSpc>
                <a:spcPct val="11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248929" y="2497953"/>
            <a:ext cx="6551611" cy="362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588" marR="0" lvl="1" indent="544512" algn="l" rtl="0">
              <a:lnSpc>
                <a:spcPct val="11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175" marR="0" lvl="2" indent="981075" algn="l" rtl="0">
              <a:lnSpc>
                <a:spcPct val="11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623888" marR="0" lvl="3" indent="-90487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01600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3"/>
          </p:nvPr>
        </p:nvSpPr>
        <p:spPr>
          <a:xfrm>
            <a:off x="248932" y="4266975"/>
            <a:ext cx="7647500" cy="8070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440"/>
              </a:spcBef>
              <a:spcAft>
                <a:spcPts val="0"/>
              </a:spcAft>
              <a:buClr>
                <a:srgbClr val="BFBFBF"/>
              </a:buClr>
              <a:buFont typeface="Verdana"/>
              <a:buNone/>
              <a:defRPr sz="2400" b="0" i="0" u="none" strike="noStrike" cap="none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588" marR="0" lvl="1" indent="544512" algn="l" rtl="0">
              <a:lnSpc>
                <a:spcPct val="11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175" marR="0" lvl="2" indent="981075" algn="l" rtl="0">
              <a:lnSpc>
                <a:spcPct val="11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623888" marR="0" lvl="3" indent="-90487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01600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cxnSp>
        <p:nvCxnSpPr>
          <p:cNvPr id="158" name="Shape 158"/>
          <p:cNvCxnSpPr/>
          <p:nvPr/>
        </p:nvCxnSpPr>
        <p:spPr>
          <a:xfrm>
            <a:off x="336886" y="4271907"/>
            <a:ext cx="8450981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 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 descr="H:\Retail Share\share\Brand and Marketing Services\Creative Services\Current\BR.1697 PPT Updates\elements\NRG ppt (r) backdrops\Internal (r)\RB.07.297 NRG Powerpoint I title gg tag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18"/>
            <a:ext cx="9144000" cy="57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248932" y="4266975"/>
            <a:ext cx="7647500" cy="8070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440"/>
              </a:spcBef>
              <a:spcAft>
                <a:spcPts val="0"/>
              </a:spcAft>
              <a:buClr>
                <a:srgbClr val="7F7F7F"/>
              </a:buClr>
              <a:buFont typeface="Verdana"/>
              <a:buNone/>
              <a:defRPr sz="24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588" marR="0" lvl="1" indent="544512" algn="l" rtl="0">
              <a:lnSpc>
                <a:spcPct val="11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175" marR="0" lvl="2" indent="981075" algn="l" rtl="0">
              <a:lnSpc>
                <a:spcPct val="11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623888" marR="0" lvl="3" indent="-90487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01600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cxnSp>
        <p:nvCxnSpPr>
          <p:cNvPr id="162" name="Shape 162"/>
          <p:cNvCxnSpPr/>
          <p:nvPr/>
        </p:nvCxnSpPr>
        <p:spPr>
          <a:xfrm>
            <a:off x="336886" y="4271907"/>
            <a:ext cx="8450981" cy="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3" name="Shape 163"/>
          <p:cNvSpPr txBox="1">
            <a:spLocks noGrp="1"/>
          </p:cNvSpPr>
          <p:nvPr>
            <p:ph type="body" idx="2"/>
          </p:nvPr>
        </p:nvSpPr>
        <p:spPr>
          <a:xfrm>
            <a:off x="248929" y="2497953"/>
            <a:ext cx="6551611" cy="362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588" marR="0" lvl="1" indent="544512" algn="l" rtl="0">
              <a:lnSpc>
                <a:spcPct val="11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175" marR="0" lvl="2" indent="981075" algn="l" rtl="0">
              <a:lnSpc>
                <a:spcPct val="11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623888" marR="0" lvl="3" indent="-90487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01600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ubTitle" idx="3"/>
          </p:nvPr>
        </p:nvSpPr>
        <p:spPr>
          <a:xfrm>
            <a:off x="248932" y="2809550"/>
            <a:ext cx="8219974" cy="858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324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sz="5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lnSpc>
                <a:spcPct val="110000"/>
              </a:lnSpc>
              <a:spcBef>
                <a:spcPts val="9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lnSpc>
                <a:spcPct val="110000"/>
              </a:lnSpc>
              <a:spcBef>
                <a:spcPts val="99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6718042" y="5296960"/>
            <a:ext cx="1156996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7963202" y="5400903"/>
            <a:ext cx="675865" cy="96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9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21728" y="5387205"/>
            <a:ext cx="6140449" cy="13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 slide, no subsection header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Shape 170"/>
          <p:cNvCxnSpPr/>
          <p:nvPr/>
        </p:nvCxnSpPr>
        <p:spPr>
          <a:xfrm>
            <a:off x="336886" y="959212"/>
            <a:ext cx="8450981" cy="0"/>
          </a:xfrm>
          <a:prstGeom prst="straightConnector1">
            <a:avLst/>
          </a:prstGeom>
          <a:noFill/>
          <a:ln w="12700" cap="flat" cmpd="sng">
            <a:solidFill>
              <a:srgbClr val="D2D2D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1376412" y="48125"/>
            <a:ext cx="7382575" cy="914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6718042" y="5296960"/>
            <a:ext cx="1156996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7963202" y="5400903"/>
            <a:ext cx="675865" cy="96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9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ftr" idx="11"/>
          </p:nvPr>
        </p:nvSpPr>
        <p:spPr>
          <a:xfrm>
            <a:off x="321728" y="5387205"/>
            <a:ext cx="6140449" cy="13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">
    <p:bg>
      <p:bgPr>
        <a:solidFill>
          <a:schemeClr val="dk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235067" y="296338"/>
            <a:ext cx="8326691" cy="31019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31" name="Shape 31" descr="S+G_logo_WH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62875" y="4399139"/>
            <a:ext cx="1066729" cy="944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chart, no subsection header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Shape 176"/>
          <p:cNvCxnSpPr/>
          <p:nvPr/>
        </p:nvCxnSpPr>
        <p:spPr>
          <a:xfrm>
            <a:off x="336886" y="959212"/>
            <a:ext cx="8450981" cy="0"/>
          </a:xfrm>
          <a:prstGeom prst="straightConnector1">
            <a:avLst/>
          </a:prstGeom>
          <a:noFill/>
          <a:ln w="12700" cap="flat" cmpd="sng">
            <a:solidFill>
              <a:srgbClr val="D2D2D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39454" y="1131274"/>
            <a:ext cx="8412162" cy="4098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10000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365760" marR="0" lvl="1" indent="-7365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31520" marR="0" lvl="2" indent="-9651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—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97280" marR="0" lvl="3" indent="-10668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2700" algn="l" rtl="0">
              <a:lnSpc>
                <a:spcPct val="11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376412" y="48125"/>
            <a:ext cx="7382575" cy="914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dt" idx="10"/>
          </p:nvPr>
        </p:nvSpPr>
        <p:spPr>
          <a:xfrm>
            <a:off x="6718042" y="5296960"/>
            <a:ext cx="1156996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7963202" y="5400903"/>
            <a:ext cx="675865" cy="96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9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ftr" idx="11"/>
          </p:nvPr>
        </p:nvSpPr>
        <p:spPr>
          <a:xfrm>
            <a:off x="321728" y="5387205"/>
            <a:ext cx="6140449" cy="13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ontent slide chart, no subsection header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Shape 183"/>
          <p:cNvCxnSpPr/>
          <p:nvPr/>
        </p:nvCxnSpPr>
        <p:spPr>
          <a:xfrm>
            <a:off x="336886" y="959212"/>
            <a:ext cx="8450981" cy="0"/>
          </a:xfrm>
          <a:prstGeom prst="straightConnector1">
            <a:avLst/>
          </a:prstGeom>
          <a:noFill/>
          <a:ln w="12700" cap="flat" cmpd="sng">
            <a:solidFill>
              <a:srgbClr val="D2D2D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39454" y="1131274"/>
            <a:ext cx="8412162" cy="3793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10000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365760" marR="0" lvl="1" indent="-7365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31520" marR="0" lvl="2" indent="-9651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—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97280" marR="0" lvl="3" indent="-10668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2700" algn="l" rtl="0">
              <a:lnSpc>
                <a:spcPct val="11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2"/>
          </p:nvPr>
        </p:nvSpPr>
        <p:spPr>
          <a:xfrm>
            <a:off x="327429" y="5068678"/>
            <a:ext cx="8469313" cy="273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588" marR="0" lvl="1" indent="455612" algn="ctr" rtl="0">
              <a:lnSpc>
                <a:spcPct val="110000"/>
              </a:lnSpc>
              <a:spcBef>
                <a:spcPts val="12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175" marR="0" lvl="2" indent="911225" algn="ctr" rtl="0">
              <a:lnSpc>
                <a:spcPct val="110000"/>
              </a:lnSpc>
              <a:spcBef>
                <a:spcPts val="162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623888" marR="0" lvl="3" indent="-166687" algn="ctr" rtl="0">
              <a:lnSpc>
                <a:spcPct val="110000"/>
              </a:lnSpc>
              <a:spcBef>
                <a:spcPts val="16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77800" algn="ctr" rtl="0">
              <a:lnSpc>
                <a:spcPct val="11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1376412" y="48125"/>
            <a:ext cx="7382575" cy="914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6718042" y="5296960"/>
            <a:ext cx="1156996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7963202" y="5400903"/>
            <a:ext cx="675865" cy="96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9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321728" y="5387205"/>
            <a:ext cx="6140449" cy="13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slide chart, no subsection header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317634" y="1147012"/>
            <a:ext cx="8431730" cy="4138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1777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-76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—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9906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97280" marR="0" lvl="3" indent="-10668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01600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cxnSp>
        <p:nvCxnSpPr>
          <p:cNvPr id="192" name="Shape 192"/>
          <p:cNvCxnSpPr/>
          <p:nvPr/>
        </p:nvCxnSpPr>
        <p:spPr>
          <a:xfrm>
            <a:off x="336886" y="959212"/>
            <a:ext cx="8450981" cy="0"/>
          </a:xfrm>
          <a:prstGeom prst="straightConnector1">
            <a:avLst/>
          </a:prstGeom>
          <a:noFill/>
          <a:ln w="12700" cap="flat" cmpd="sng">
            <a:solidFill>
              <a:srgbClr val="D2D2D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376412" y="48125"/>
            <a:ext cx="7382575" cy="914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dt" idx="10"/>
          </p:nvPr>
        </p:nvSpPr>
        <p:spPr>
          <a:xfrm>
            <a:off x="6718042" y="5296960"/>
            <a:ext cx="1156996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7963202" y="5400903"/>
            <a:ext cx="675865" cy="96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9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ftr" idx="11"/>
          </p:nvPr>
        </p:nvSpPr>
        <p:spPr>
          <a:xfrm>
            <a:off x="321728" y="5387205"/>
            <a:ext cx="6140449" cy="13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ontent slide chart, no subsection head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17634" y="1147012"/>
            <a:ext cx="8431730" cy="4138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1777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-76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—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9906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97280" marR="0" lvl="3" indent="-10668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01600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cxnSp>
        <p:nvCxnSpPr>
          <p:cNvPr id="199" name="Shape 199"/>
          <p:cNvCxnSpPr/>
          <p:nvPr/>
        </p:nvCxnSpPr>
        <p:spPr>
          <a:xfrm>
            <a:off x="336886" y="959212"/>
            <a:ext cx="8450981" cy="0"/>
          </a:xfrm>
          <a:prstGeom prst="straightConnector1">
            <a:avLst/>
          </a:prstGeom>
          <a:noFill/>
          <a:ln w="12700" cap="flat" cmpd="sng">
            <a:solidFill>
              <a:srgbClr val="D2D2D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0" name="Shape 200"/>
          <p:cNvSpPr txBox="1">
            <a:spLocks noGrp="1"/>
          </p:cNvSpPr>
          <p:nvPr>
            <p:ph type="body" idx="2"/>
          </p:nvPr>
        </p:nvSpPr>
        <p:spPr>
          <a:xfrm>
            <a:off x="327429" y="5068678"/>
            <a:ext cx="8469313" cy="273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588" marR="0" lvl="1" indent="455612" algn="ctr" rtl="0">
              <a:lnSpc>
                <a:spcPct val="110000"/>
              </a:lnSpc>
              <a:spcBef>
                <a:spcPts val="12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175" marR="0" lvl="2" indent="911225" algn="ctr" rtl="0">
              <a:lnSpc>
                <a:spcPct val="110000"/>
              </a:lnSpc>
              <a:spcBef>
                <a:spcPts val="162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623888" marR="0" lvl="3" indent="-166687" algn="ctr" rtl="0">
              <a:lnSpc>
                <a:spcPct val="110000"/>
              </a:lnSpc>
              <a:spcBef>
                <a:spcPts val="16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77800" algn="ctr" rtl="0">
              <a:lnSpc>
                <a:spcPct val="11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376412" y="48125"/>
            <a:ext cx="7382575" cy="914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dt" idx="10"/>
          </p:nvPr>
        </p:nvSpPr>
        <p:spPr>
          <a:xfrm>
            <a:off x="6718042" y="5296960"/>
            <a:ext cx="1156996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7963202" y="5400903"/>
            <a:ext cx="675865" cy="96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9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ftr" idx="11"/>
          </p:nvPr>
        </p:nvSpPr>
        <p:spPr>
          <a:xfrm>
            <a:off x="321728" y="5387205"/>
            <a:ext cx="6140449" cy="13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ntent slide chart, no subsection header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17634" y="1147012"/>
            <a:ext cx="4148487" cy="4138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1777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-76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—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9906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97280" marR="0" lvl="3" indent="-10668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01600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cxnSp>
        <p:nvCxnSpPr>
          <p:cNvPr id="207" name="Shape 207"/>
          <p:cNvCxnSpPr/>
          <p:nvPr/>
        </p:nvCxnSpPr>
        <p:spPr>
          <a:xfrm>
            <a:off x="336886" y="959212"/>
            <a:ext cx="8450981" cy="0"/>
          </a:xfrm>
          <a:prstGeom prst="straightConnector1">
            <a:avLst/>
          </a:prstGeom>
          <a:noFill/>
          <a:ln w="12700" cap="flat" cmpd="sng">
            <a:solidFill>
              <a:srgbClr val="D2D2D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" name="Shape 208"/>
          <p:cNvSpPr txBox="1">
            <a:spLocks noGrp="1"/>
          </p:cNvSpPr>
          <p:nvPr>
            <p:ph type="body" idx="2"/>
          </p:nvPr>
        </p:nvSpPr>
        <p:spPr>
          <a:xfrm>
            <a:off x="4599271" y="1145674"/>
            <a:ext cx="4148487" cy="4138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1777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-76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—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9906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97280" marR="0" lvl="3" indent="-10668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01600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1376412" y="48125"/>
            <a:ext cx="7382575" cy="914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dt" idx="10"/>
          </p:nvPr>
        </p:nvSpPr>
        <p:spPr>
          <a:xfrm>
            <a:off x="6718042" y="5296960"/>
            <a:ext cx="1156996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7963202" y="5400903"/>
            <a:ext cx="675865" cy="96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9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ftr" idx="11"/>
          </p:nvPr>
        </p:nvSpPr>
        <p:spPr>
          <a:xfrm>
            <a:off x="321728" y="5387205"/>
            <a:ext cx="6140449" cy="13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ontent slide chart, no subsection header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17634" y="1147012"/>
            <a:ext cx="4148487" cy="4138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1777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-76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—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9906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97280" marR="0" lvl="3" indent="-10668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01600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cxnSp>
        <p:nvCxnSpPr>
          <p:cNvPr id="215" name="Shape 215"/>
          <p:cNvCxnSpPr/>
          <p:nvPr/>
        </p:nvCxnSpPr>
        <p:spPr>
          <a:xfrm>
            <a:off x="336886" y="959212"/>
            <a:ext cx="8450981" cy="0"/>
          </a:xfrm>
          <a:prstGeom prst="straightConnector1">
            <a:avLst/>
          </a:prstGeom>
          <a:noFill/>
          <a:ln w="12700" cap="flat" cmpd="sng">
            <a:solidFill>
              <a:srgbClr val="D2D2D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6" name="Shape 216"/>
          <p:cNvSpPr txBox="1">
            <a:spLocks noGrp="1"/>
          </p:cNvSpPr>
          <p:nvPr>
            <p:ph type="body" idx="2"/>
          </p:nvPr>
        </p:nvSpPr>
        <p:spPr>
          <a:xfrm>
            <a:off x="4599271" y="1145674"/>
            <a:ext cx="4148487" cy="4138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365760" marR="0" lvl="1" indent="-7365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31520" marR="0" lvl="2" indent="-9651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—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97280" marR="0" lvl="3" indent="-10668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01600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3"/>
          </p:nvPr>
        </p:nvSpPr>
        <p:spPr>
          <a:xfrm>
            <a:off x="327429" y="5068678"/>
            <a:ext cx="8469313" cy="273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588" marR="0" lvl="1" indent="455612" algn="ctr" rtl="0">
              <a:lnSpc>
                <a:spcPct val="110000"/>
              </a:lnSpc>
              <a:spcBef>
                <a:spcPts val="12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175" marR="0" lvl="2" indent="911225" algn="ctr" rtl="0">
              <a:lnSpc>
                <a:spcPct val="110000"/>
              </a:lnSpc>
              <a:spcBef>
                <a:spcPts val="162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623888" marR="0" lvl="3" indent="-166687" algn="ctr" rtl="0">
              <a:lnSpc>
                <a:spcPct val="110000"/>
              </a:lnSpc>
              <a:spcBef>
                <a:spcPts val="16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77800" algn="ctr" rtl="0">
              <a:lnSpc>
                <a:spcPct val="11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376412" y="48125"/>
            <a:ext cx="7382575" cy="914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dt" idx="10"/>
          </p:nvPr>
        </p:nvSpPr>
        <p:spPr>
          <a:xfrm>
            <a:off x="6718042" y="5296960"/>
            <a:ext cx="1156996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7963202" y="5400903"/>
            <a:ext cx="675865" cy="96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9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ftr" idx="11"/>
          </p:nvPr>
        </p:nvSpPr>
        <p:spPr>
          <a:xfrm>
            <a:off x="321728" y="5387205"/>
            <a:ext cx="6140449" cy="13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ntent slide chart, no subsection header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17634" y="1147012"/>
            <a:ext cx="4148487" cy="4138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1777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-76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—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9906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97280" marR="0" lvl="3" indent="-10668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01600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cxnSp>
        <p:nvCxnSpPr>
          <p:cNvPr id="224" name="Shape 224"/>
          <p:cNvCxnSpPr/>
          <p:nvPr/>
        </p:nvCxnSpPr>
        <p:spPr>
          <a:xfrm>
            <a:off x="336886" y="959212"/>
            <a:ext cx="8450981" cy="0"/>
          </a:xfrm>
          <a:prstGeom prst="straightConnector1">
            <a:avLst/>
          </a:prstGeom>
          <a:noFill/>
          <a:ln w="12700" cap="flat" cmpd="sng">
            <a:solidFill>
              <a:srgbClr val="D2D2D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Shape 225"/>
          <p:cNvSpPr txBox="1">
            <a:spLocks noGrp="1"/>
          </p:cNvSpPr>
          <p:nvPr>
            <p:ph type="body" idx="2"/>
          </p:nvPr>
        </p:nvSpPr>
        <p:spPr>
          <a:xfrm>
            <a:off x="4659312" y="1139032"/>
            <a:ext cx="4119561" cy="41301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77800" algn="l" rtl="0">
              <a:lnSpc>
                <a:spcPct val="110000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588" marR="0" lvl="1" indent="569912" algn="l" rtl="0">
              <a:lnSpc>
                <a:spcPct val="11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548640" marR="0" lvl="2" indent="26416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—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623888" marR="0" lvl="3" indent="-90487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01600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1376412" y="48125"/>
            <a:ext cx="7382575" cy="914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dt" idx="10"/>
          </p:nvPr>
        </p:nvSpPr>
        <p:spPr>
          <a:xfrm>
            <a:off x="6718042" y="5296960"/>
            <a:ext cx="1156996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7963202" y="5400903"/>
            <a:ext cx="675865" cy="96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9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ftr" idx="11"/>
          </p:nvPr>
        </p:nvSpPr>
        <p:spPr>
          <a:xfrm>
            <a:off x="321728" y="5387205"/>
            <a:ext cx="6140449" cy="13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ontent slide chart, no subsection header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317634" y="1147012"/>
            <a:ext cx="4148487" cy="41388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1777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-762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—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22960" marR="0" lvl="2" indent="-9906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97280" marR="0" lvl="3" indent="-10668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01600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cxnSp>
        <p:nvCxnSpPr>
          <p:cNvPr id="232" name="Shape 232"/>
          <p:cNvCxnSpPr/>
          <p:nvPr/>
        </p:nvCxnSpPr>
        <p:spPr>
          <a:xfrm>
            <a:off x="336886" y="959212"/>
            <a:ext cx="8450981" cy="0"/>
          </a:xfrm>
          <a:prstGeom prst="straightConnector1">
            <a:avLst/>
          </a:prstGeom>
          <a:noFill/>
          <a:ln w="12700" cap="flat" cmpd="sng">
            <a:solidFill>
              <a:srgbClr val="D2D2D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3" name="Shape 233"/>
          <p:cNvSpPr txBox="1">
            <a:spLocks noGrp="1"/>
          </p:cNvSpPr>
          <p:nvPr>
            <p:ph type="body" idx="2"/>
          </p:nvPr>
        </p:nvSpPr>
        <p:spPr>
          <a:xfrm>
            <a:off x="4659312" y="1139032"/>
            <a:ext cx="4119561" cy="41301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588" marR="0" lvl="1" indent="569912" algn="l" rtl="0">
              <a:lnSpc>
                <a:spcPct val="11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548640" marR="0" lvl="2" indent="26416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—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623888" marR="0" lvl="3" indent="-90487" algn="l" rtl="0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01600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3"/>
          </p:nvPr>
        </p:nvSpPr>
        <p:spPr>
          <a:xfrm>
            <a:off x="327429" y="5068678"/>
            <a:ext cx="8469313" cy="273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lnSpc>
                <a:spcPct val="11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588" marR="0" lvl="1" indent="455612" algn="ctr" rtl="0">
              <a:lnSpc>
                <a:spcPct val="110000"/>
              </a:lnSpc>
              <a:spcBef>
                <a:spcPts val="12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3175" marR="0" lvl="2" indent="911225" algn="ctr" rtl="0">
              <a:lnSpc>
                <a:spcPct val="110000"/>
              </a:lnSpc>
              <a:spcBef>
                <a:spcPts val="162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623888" marR="0" lvl="3" indent="-166687" algn="ctr" rtl="0">
              <a:lnSpc>
                <a:spcPct val="110000"/>
              </a:lnSpc>
              <a:spcBef>
                <a:spcPts val="16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77800" algn="ctr" rtl="0">
              <a:lnSpc>
                <a:spcPct val="11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1376412" y="48125"/>
            <a:ext cx="7382575" cy="9144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dt" idx="10"/>
          </p:nvPr>
        </p:nvSpPr>
        <p:spPr>
          <a:xfrm>
            <a:off x="6718042" y="5296960"/>
            <a:ext cx="1156996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7963202" y="5400903"/>
            <a:ext cx="675865" cy="96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9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ftr" idx="11"/>
          </p:nvPr>
        </p:nvSpPr>
        <p:spPr>
          <a:xfrm>
            <a:off x="321728" y="5387205"/>
            <a:ext cx="6140449" cy="13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dt" idx="10"/>
          </p:nvPr>
        </p:nvSpPr>
        <p:spPr>
          <a:xfrm>
            <a:off x="6718042" y="5296960"/>
            <a:ext cx="1156996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7963202" y="5400903"/>
            <a:ext cx="675865" cy="96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9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ftr" idx="11"/>
          </p:nvPr>
        </p:nvSpPr>
        <p:spPr>
          <a:xfrm>
            <a:off x="321728" y="5387205"/>
            <a:ext cx="6140449" cy="13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 descr="H:\Retail Share\share\Brand and Marketing Services\Creative Services\Current\BR.1697 PPT Updates\elements\NRG ppt (r) backdrops\Internal (r)\RB.07.297 NRG Powerpoint 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18"/>
            <a:ext cx="9144000" cy="57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>
            <a:spLocks noGrp="1"/>
          </p:cNvSpPr>
          <p:nvPr>
            <p:ph type="dt" idx="10"/>
          </p:nvPr>
        </p:nvSpPr>
        <p:spPr>
          <a:xfrm>
            <a:off x="6718042" y="5296960"/>
            <a:ext cx="1156996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7963202" y="5400903"/>
            <a:ext cx="675865" cy="96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9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ftr" idx="11"/>
          </p:nvPr>
        </p:nvSpPr>
        <p:spPr>
          <a:xfrm>
            <a:off x="321728" y="5387205"/>
            <a:ext cx="6140449" cy="13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1507533" y="296157"/>
            <a:ext cx="7076103" cy="685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339454" y="1131274"/>
            <a:ext cx="8412162" cy="4098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10000"/>
              </a:lnSpc>
              <a:spcBef>
                <a:spcPts val="1560"/>
              </a:spcBef>
              <a:spcAft>
                <a:spcPts val="0"/>
              </a:spcAft>
              <a:buClr>
                <a:srgbClr val="7F7F7F"/>
              </a:buClr>
              <a:buFont typeface="Verdana"/>
              <a:buNone/>
              <a:defRPr sz="26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365760" marR="0" lvl="1" indent="-7365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31520" marR="0" lvl="2" indent="-9651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—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97280" marR="0" lvl="3" indent="-10668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2700" algn="l" rtl="0">
              <a:lnSpc>
                <a:spcPct val="11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v2">
    <p:bg>
      <p:bgPr>
        <a:solidFill>
          <a:schemeClr val="dk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Shape 33"/>
          <p:cNvGrpSpPr/>
          <p:nvPr/>
        </p:nvGrpSpPr>
        <p:grpSpPr>
          <a:xfrm>
            <a:off x="257175" y="335192"/>
            <a:ext cx="6083299" cy="5106458"/>
            <a:chOff x="257175" y="401637"/>
            <a:chExt cx="7153274" cy="5834678"/>
          </a:xfrm>
        </p:grpSpPr>
        <p:sp>
          <p:nvSpPr>
            <p:cNvPr id="34" name="Shape 34"/>
            <p:cNvSpPr/>
            <p:nvPr/>
          </p:nvSpPr>
          <p:spPr>
            <a:xfrm>
              <a:off x="257175" y="401637"/>
              <a:ext cx="7153274" cy="51675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 rot="10800000" flipH="1">
              <a:off x="257175" y="5559131"/>
              <a:ext cx="1021097" cy="677184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6" name="Shape 36"/>
          <p:cNvSpPr txBox="1"/>
          <p:nvPr/>
        </p:nvSpPr>
        <p:spPr>
          <a:xfrm>
            <a:off x="8331200" y="5505098"/>
            <a:ext cx="509588" cy="125236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0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45470" y="496841"/>
            <a:ext cx="3080818" cy="23896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46133" y="2389409"/>
            <a:ext cx="5893740" cy="24135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Merriweather Sans"/>
              <a:buNone/>
              <a:defRPr sz="36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Merriweather Sans"/>
              <a:buNone/>
              <a:defRPr sz="36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588" marR="0" lvl="3" indent="-15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" marR="0" lvl="4" indent="-3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hape 251" descr="H:\Retail Share\share\Brand and Marketing Services\Creative Services\Current\BR.1697 PPT Updates\elements\NRG ppt (r) backdrops\Internal (r)\RB.07.297 NRG Powerpoint 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18"/>
            <a:ext cx="9144000" cy="57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>
            <a:spLocks noGrp="1"/>
          </p:cNvSpPr>
          <p:nvPr>
            <p:ph type="dt" idx="10"/>
          </p:nvPr>
        </p:nvSpPr>
        <p:spPr>
          <a:xfrm>
            <a:off x="6718042" y="5296960"/>
            <a:ext cx="1156996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7963202" y="5400903"/>
            <a:ext cx="675865" cy="96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9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ftr" idx="11"/>
          </p:nvPr>
        </p:nvSpPr>
        <p:spPr>
          <a:xfrm>
            <a:off x="321728" y="5387205"/>
            <a:ext cx="6140449" cy="13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1507533" y="296157"/>
            <a:ext cx="7076103" cy="685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339454" y="1131274"/>
            <a:ext cx="8412162" cy="4098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10000"/>
              </a:lnSpc>
              <a:spcBef>
                <a:spcPts val="1560"/>
              </a:spcBef>
              <a:spcAft>
                <a:spcPts val="0"/>
              </a:spcAft>
              <a:buClr>
                <a:srgbClr val="7F7F7F"/>
              </a:buClr>
              <a:buFont typeface="Verdana"/>
              <a:buNone/>
              <a:defRPr sz="26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365760" marR="0" lvl="1" indent="-7365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31520" marR="0" lvl="2" indent="-9651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—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97280" marR="0" lvl="3" indent="-10668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2700" algn="l" rtl="0">
              <a:lnSpc>
                <a:spcPct val="11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Shape 258" descr="H:\Retail Share\share\Brand and Marketing Services\Creative Services\Current\BR.1697 PPT Updates\elements\NRG ppt (r) backdrops\Internal (r)\RB.07.297 NRG Powerpoint I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18"/>
            <a:ext cx="9144000" cy="57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>
            <a:spLocks noGrp="1"/>
          </p:cNvSpPr>
          <p:nvPr>
            <p:ph type="dt" idx="10"/>
          </p:nvPr>
        </p:nvSpPr>
        <p:spPr>
          <a:xfrm>
            <a:off x="6718042" y="5296960"/>
            <a:ext cx="1156996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7963202" y="5400903"/>
            <a:ext cx="675865" cy="96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9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1" name="Shape 261"/>
          <p:cNvSpPr txBox="1">
            <a:spLocks noGrp="1"/>
          </p:cNvSpPr>
          <p:nvPr>
            <p:ph type="ftr" idx="11"/>
          </p:nvPr>
        </p:nvSpPr>
        <p:spPr>
          <a:xfrm>
            <a:off x="321728" y="5387205"/>
            <a:ext cx="6140449" cy="13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1507533" y="296157"/>
            <a:ext cx="7076103" cy="685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339454" y="1131274"/>
            <a:ext cx="8412162" cy="40983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10000"/>
              </a:lnSpc>
              <a:spcBef>
                <a:spcPts val="1560"/>
              </a:spcBef>
              <a:spcAft>
                <a:spcPts val="0"/>
              </a:spcAft>
              <a:buClr>
                <a:srgbClr val="7F7F7F"/>
              </a:buClr>
              <a:buFont typeface="Verdana"/>
              <a:buNone/>
              <a:defRPr sz="2600" b="0" i="0" u="none" strike="noStrike" cap="none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365760" marR="0" lvl="1" indent="-7365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31520" marR="0" lvl="2" indent="-96519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—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97280" marR="0" lvl="3" indent="-10668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914400" marR="0" lvl="4" indent="-12700" algn="l" rtl="0">
              <a:lnSpc>
                <a:spcPct val="110000"/>
              </a:lnSpc>
              <a:spcBef>
                <a:spcPts val="3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922338" marR="0" lvl="5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379538" marR="0" lvl="6" indent="-109537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836738" marR="0" lvl="7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293938" marR="0" lvl="8" indent="-109538" algn="l" rtl="0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with imager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844110" y="885162"/>
            <a:ext cx="5622088" cy="39652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medium on whit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23063" y="3037421"/>
            <a:ext cx="2093912" cy="243416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235067" y="312225"/>
            <a:ext cx="8497886" cy="39965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234969" y="4802455"/>
            <a:ext cx="5635625" cy="6574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8600" marR="0" lvl="3" indent="-1143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9425" marR="0" lvl="4" indent="-1492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4pt. headline with subhead">
    <p:bg>
      <p:bgPr>
        <a:solidFill>
          <a:schemeClr val="dk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/>
        </p:nvSpPr>
        <p:spPr>
          <a:xfrm>
            <a:off x="8331200" y="5505098"/>
            <a:ext cx="509588" cy="125236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0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34973" y="296333"/>
            <a:ext cx="6460003" cy="42807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234979" y="4539639"/>
            <a:ext cx="5241268" cy="8526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8600" marR="0" lvl="3" indent="-508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2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9425" marR="0" lvl="4" indent="-603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2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4pt. headline on white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8331200" y="5505098"/>
            <a:ext cx="509588" cy="125236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0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235066" y="296333"/>
            <a:ext cx="8512174" cy="42807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mplicity percentage slides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>
            <a:off x="8331200" y="5505098"/>
            <a:ext cx="509588" cy="125236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000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234948" y="3379101"/>
            <a:ext cx="6835026" cy="13107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5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234969" y="4577439"/>
            <a:ext cx="6846550" cy="8526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8600" marR="0" lvl="3" indent="-508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2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9425" marR="0" lvl="4" indent="-603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2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34950" y="312209"/>
            <a:ext cx="8521699" cy="95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marR="0" lvl="5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marR="0" lvl="6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marR="0" lvl="7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35046" y="1245305"/>
            <a:ext cx="8512174" cy="37711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57200" marR="0" lvl="1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14400" marR="0" lvl="2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8600" marR="0" lvl="3" indent="-11430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479425" marR="0" lvl="4" indent="-149225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Char char="−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/>
          <p:nvPr/>
        </p:nvSpPr>
        <p:spPr>
          <a:xfrm>
            <a:off x="8331200" y="5505098"/>
            <a:ext cx="509588" cy="125236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1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 descr="H:\Retail Share\share\Brand and Marketing Services\Creative Services\Current\BR.1697 PPT Updates\elements\NRG ppt (r) backdrops\Internal (r)\RB.07.297 NRG Powerpoint I.jpg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1018"/>
            <a:ext cx="9144000" cy="571296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321728" y="5387205"/>
            <a:ext cx="6140449" cy="13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7963202" y="5400903"/>
            <a:ext cx="675865" cy="96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900" dirty="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6718042" y="5296960"/>
            <a:ext cx="1156996" cy="3042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moore@cdh.idaho.gov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mailto:Mcurran@cdh.idaho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109443838" y="113815813"/>
            <a:ext cx="2293937" cy="0"/>
          </a:xfrm>
          <a:prstGeom prst="straightConnector1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2053" y="2595890"/>
            <a:ext cx="87398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Tobacco Prevention, Vape Prevention, &amp; Cessation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7720" y="3214583"/>
            <a:ext cx="490024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latin typeface="+mj-lt"/>
              </a:rPr>
              <a:t>Kati Moore, MPH, GCEPID</a:t>
            </a:r>
          </a:p>
          <a:p>
            <a:pPr algn="ctr"/>
            <a:r>
              <a:rPr lang="en-US" dirty="0">
                <a:latin typeface="+mj-lt"/>
              </a:rPr>
              <a:t>Mindy Curran, MPH</a:t>
            </a:r>
          </a:p>
          <a:p>
            <a:pPr algn="ctr"/>
            <a:r>
              <a:rPr lang="en-US" dirty="0">
                <a:latin typeface="+mj-lt"/>
              </a:rPr>
              <a:t>1/19/23</a:t>
            </a:r>
          </a:p>
        </p:txBody>
      </p:sp>
      <p:sp>
        <p:nvSpPr>
          <p:cNvPr id="8" name="Rectangle 7"/>
          <p:cNvSpPr/>
          <p:nvPr/>
        </p:nvSpPr>
        <p:spPr>
          <a:xfrm>
            <a:off x="882471" y="5144702"/>
            <a:ext cx="7392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cap="all" dirty="0">
                <a:solidFill>
                  <a:srgbClr val="005587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excellence | Positive impact | Partnership | innovation | credibility | Humanity</a:t>
            </a:r>
            <a:endParaRPr lang="en-US" dirty="0">
              <a:solidFill>
                <a:srgbClr val="005587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628" y="1191975"/>
            <a:ext cx="2364869" cy="96959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5465754"/>
            <a:ext cx="9144000" cy="246888"/>
            <a:chOff x="-92137" y="0"/>
            <a:chExt cx="5428515" cy="274320"/>
          </a:xfrm>
        </p:grpSpPr>
        <p:sp>
          <p:nvSpPr>
            <p:cNvPr id="18" name="Rectangle 17"/>
            <p:cNvSpPr/>
            <p:nvPr/>
          </p:nvSpPr>
          <p:spPr>
            <a:xfrm>
              <a:off x="-92137" y="0"/>
              <a:ext cx="3025385" cy="274320"/>
            </a:xfrm>
            <a:prstGeom prst="rect">
              <a:avLst/>
            </a:prstGeom>
            <a:solidFill>
              <a:srgbClr val="0054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04457" y="0"/>
              <a:ext cx="731520" cy="274320"/>
            </a:xfrm>
            <a:prstGeom prst="rect">
              <a:avLst/>
            </a:prstGeom>
            <a:solidFill>
              <a:srgbClr val="00A1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810000" y="0"/>
              <a:ext cx="731520" cy="274320"/>
            </a:xfrm>
            <a:prstGeom prst="rect">
              <a:avLst/>
            </a:prstGeom>
            <a:solidFill>
              <a:srgbClr val="77BC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04657" y="0"/>
              <a:ext cx="731721" cy="274320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36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6" y="332446"/>
            <a:ext cx="8512174" cy="939763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Methods to Prevent Tobacco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5" y="5041539"/>
            <a:ext cx="673462" cy="6734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5400000" flipV="1">
            <a:off x="-2732485" y="2732484"/>
            <a:ext cx="5715000" cy="250032"/>
            <a:chOff x="-92137" y="0"/>
            <a:chExt cx="5428515" cy="274320"/>
          </a:xfrm>
        </p:grpSpPr>
        <p:sp>
          <p:nvSpPr>
            <p:cNvPr id="14" name="Rectangle 13"/>
            <p:cNvSpPr/>
            <p:nvPr/>
          </p:nvSpPr>
          <p:spPr>
            <a:xfrm>
              <a:off x="-92137" y="0"/>
              <a:ext cx="3025385" cy="274320"/>
            </a:xfrm>
            <a:prstGeom prst="rect">
              <a:avLst/>
            </a:prstGeom>
            <a:solidFill>
              <a:srgbClr val="0054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04457" y="0"/>
              <a:ext cx="731520" cy="274320"/>
            </a:xfrm>
            <a:prstGeom prst="rect">
              <a:avLst/>
            </a:prstGeom>
            <a:solidFill>
              <a:srgbClr val="00A1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0" y="0"/>
              <a:ext cx="731520" cy="274320"/>
            </a:xfrm>
            <a:prstGeom prst="rect">
              <a:avLst/>
            </a:prstGeom>
            <a:solidFill>
              <a:srgbClr val="77BC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04657" y="0"/>
              <a:ext cx="731721" cy="274320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A4CAEE3-D002-5AF3-707E-59B042F19E79}"/>
              </a:ext>
            </a:extLst>
          </p:cNvPr>
          <p:cNvSpPr txBox="1"/>
          <p:nvPr/>
        </p:nvSpPr>
        <p:spPr>
          <a:xfrm>
            <a:off x="880039" y="870512"/>
            <a:ext cx="7378700" cy="27699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3" name="Diagram 3">
            <a:extLst>
              <a:ext uri="{FF2B5EF4-FFF2-40B4-BE49-F238E27FC236}">
                <a16:creationId xmlns:a16="http://schemas.microsoft.com/office/drawing/2014/main" id="{94A044D0-ACE0-8C14-D616-36CB2DF801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291711"/>
              </p:ext>
            </p:extLst>
          </p:nvPr>
        </p:nvGraphicFramePr>
        <p:xfrm>
          <a:off x="1256881" y="-455507"/>
          <a:ext cx="6918860" cy="6802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5180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5" y="5041539"/>
            <a:ext cx="673462" cy="6734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5400000" flipV="1">
            <a:off x="-2732485" y="2732484"/>
            <a:ext cx="5715000" cy="250032"/>
            <a:chOff x="-92137" y="0"/>
            <a:chExt cx="5428515" cy="274320"/>
          </a:xfrm>
        </p:grpSpPr>
        <p:sp>
          <p:nvSpPr>
            <p:cNvPr id="14" name="Rectangle 13"/>
            <p:cNvSpPr/>
            <p:nvPr/>
          </p:nvSpPr>
          <p:spPr>
            <a:xfrm>
              <a:off x="-92137" y="0"/>
              <a:ext cx="3025385" cy="274320"/>
            </a:xfrm>
            <a:prstGeom prst="rect">
              <a:avLst/>
            </a:prstGeom>
            <a:solidFill>
              <a:srgbClr val="0054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04457" y="0"/>
              <a:ext cx="731520" cy="274320"/>
            </a:xfrm>
            <a:prstGeom prst="rect">
              <a:avLst/>
            </a:prstGeom>
            <a:solidFill>
              <a:srgbClr val="00A1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0" y="0"/>
              <a:ext cx="731520" cy="274320"/>
            </a:xfrm>
            <a:prstGeom prst="rect">
              <a:avLst/>
            </a:prstGeom>
            <a:solidFill>
              <a:srgbClr val="77BC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04657" y="0"/>
              <a:ext cx="731721" cy="274320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A4CAEE3-D002-5AF3-707E-59B042F19E79}"/>
              </a:ext>
            </a:extLst>
          </p:cNvPr>
          <p:cNvSpPr txBox="1"/>
          <p:nvPr/>
        </p:nvSpPr>
        <p:spPr>
          <a:xfrm>
            <a:off x="880039" y="870512"/>
            <a:ext cx="7378700" cy="27699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DB7FC99-5A47-917C-2896-FA5D74EAB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5" y="284120"/>
            <a:ext cx="8512174" cy="581481"/>
          </a:xfrm>
        </p:spPr>
        <p:txBody>
          <a:bodyPr/>
          <a:lstStyle/>
          <a:p>
            <a:r>
              <a:rPr lang="en-US" sz="3600" dirty="0">
                <a:latin typeface="Segoe UI"/>
              </a:rPr>
              <a:t>Transtheoretical Model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11" descr="Diagram&#10;&#10;Description automatically generated">
            <a:extLst>
              <a:ext uri="{FF2B5EF4-FFF2-40B4-BE49-F238E27FC236}">
                <a16:creationId xmlns:a16="http://schemas.microsoft.com/office/drawing/2014/main" id="{8DF15AE1-C9DD-5C48-44C2-E2188F120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492" y="1178884"/>
            <a:ext cx="5756424" cy="380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9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6" y="332446"/>
            <a:ext cx="8512174" cy="939763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Cessation Programs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5" y="5041539"/>
            <a:ext cx="673462" cy="6734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5400000" flipV="1">
            <a:off x="-2732485" y="2732484"/>
            <a:ext cx="5715000" cy="250032"/>
            <a:chOff x="-92137" y="0"/>
            <a:chExt cx="5428515" cy="274320"/>
          </a:xfrm>
        </p:grpSpPr>
        <p:sp>
          <p:nvSpPr>
            <p:cNvPr id="14" name="Rectangle 13"/>
            <p:cNvSpPr/>
            <p:nvPr/>
          </p:nvSpPr>
          <p:spPr>
            <a:xfrm>
              <a:off x="-92137" y="0"/>
              <a:ext cx="3025385" cy="274320"/>
            </a:xfrm>
            <a:prstGeom prst="rect">
              <a:avLst/>
            </a:prstGeom>
            <a:solidFill>
              <a:srgbClr val="0054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04457" y="0"/>
              <a:ext cx="731520" cy="274320"/>
            </a:xfrm>
            <a:prstGeom prst="rect">
              <a:avLst/>
            </a:prstGeom>
            <a:solidFill>
              <a:srgbClr val="00A1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0" y="0"/>
              <a:ext cx="731520" cy="274320"/>
            </a:xfrm>
            <a:prstGeom prst="rect">
              <a:avLst/>
            </a:prstGeom>
            <a:solidFill>
              <a:srgbClr val="77BC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04657" y="0"/>
              <a:ext cx="731721" cy="274320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A4CAEE3-D002-5AF3-707E-59B042F19E79}"/>
              </a:ext>
            </a:extLst>
          </p:cNvPr>
          <p:cNvSpPr txBox="1"/>
          <p:nvPr/>
        </p:nvSpPr>
        <p:spPr>
          <a:xfrm>
            <a:off x="880039" y="870512"/>
            <a:ext cx="7378700" cy="61811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800" kern="1200" dirty="0">
                <a:latin typeface="Trebuchet MS" panose="020B0603020202020204"/>
                <a:ea typeface="+mn-ea"/>
                <a:cs typeface="+mn-cs"/>
              </a:rPr>
              <a:t>Kick! Your Cravings- In-person or FREE cessation classes for teens or adults</a:t>
            </a: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800" kern="1200" dirty="0">
                <a:latin typeface="Trebuchet MS" panose="020B0603020202020204"/>
                <a:ea typeface="+mn-ea"/>
                <a:cs typeface="+mn-cs"/>
              </a:rPr>
              <a:t>Free phone &amp; web-based quitting help through Project Filter</a:t>
            </a: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800" kern="1200" dirty="0">
                <a:latin typeface="Trebuchet MS" panose="020B0603020202020204"/>
                <a:ea typeface="+mn-ea"/>
                <a:cs typeface="+mn-cs"/>
              </a:rPr>
              <a:t>Free nicotine patches, gum, or lozenges- 8 weeks FREE from Idaho Quitline, 2 weeks FREE from CDH</a:t>
            </a: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800" kern="1200" dirty="0">
                <a:latin typeface="Trebuchet MS" panose="020B0603020202020204"/>
                <a:ea typeface="+mn-ea"/>
                <a:cs typeface="+mn-cs"/>
              </a:rPr>
              <a:t>Diaper Incentive Program- Incentivizes new or pregnant moms to quit using nicotine with FREE diapers and wipes. Mountain Home CDH office is already implementing. </a:t>
            </a: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800" kern="1200" dirty="0">
                <a:latin typeface="Trebuchet MS" panose="020B0603020202020204"/>
                <a:ea typeface="+mn-ea"/>
                <a:cs typeface="+mn-cs"/>
              </a:rPr>
              <a:t>3</a:t>
            </a:r>
            <a:r>
              <a:rPr lang="en-US" sz="1800" kern="1200" baseline="30000" dirty="0">
                <a:latin typeface="Trebuchet MS" panose="020B0603020202020204"/>
                <a:ea typeface="+mn-ea"/>
                <a:cs typeface="+mn-cs"/>
              </a:rPr>
              <a:t>rd</a:t>
            </a:r>
            <a:r>
              <a:rPr lang="en-US" sz="1800" kern="1200" dirty="0">
                <a:latin typeface="Trebuchet MS" panose="020B0603020202020204"/>
                <a:ea typeface="+mn-ea"/>
                <a:cs typeface="+mn-cs"/>
              </a:rPr>
              <a:t> Millennium- Online, module-based program. Can be used as a prevention or intervention technique. </a:t>
            </a: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800" kern="1200" dirty="0">
                <a:latin typeface="Trebuchet MS" panose="020B0603020202020204"/>
                <a:ea typeface="+mn-ea"/>
                <a:cs typeface="+mn-cs"/>
              </a:rPr>
              <a:t>Others in the community? </a:t>
            </a: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148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109443838" y="113815813"/>
            <a:ext cx="2293937" cy="0"/>
          </a:xfrm>
          <a:prstGeom prst="straightConnector1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41714" y="1100097"/>
            <a:ext cx="63466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/>
                <a:cs typeface="Segoe UI"/>
              </a:rPr>
              <a:t>Do you have any questions? </a:t>
            </a:r>
            <a:endParaRPr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/>
              <a:cs typeface="Segoe U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1" y="4818442"/>
            <a:ext cx="1365988" cy="560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5333" y="2322014"/>
            <a:ext cx="429846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+mj-lt"/>
                <a:hlinkClick r:id="rId3"/>
              </a:rPr>
              <a:t>Kmoore@cdh.idaho.gov</a:t>
            </a:r>
            <a:r>
              <a:rPr lang="en-US" dirty="0">
                <a:latin typeface="+mj-lt"/>
              </a:rPr>
              <a:t>, </a:t>
            </a:r>
            <a:r>
              <a:rPr lang="en-US" dirty="0">
                <a:latin typeface="+mj-lt"/>
                <a:hlinkClick r:id="rId4"/>
              </a:rPr>
              <a:t>Mcurran@cdh.idaho.gov</a:t>
            </a:r>
            <a:r>
              <a:rPr lang="en-US" dirty="0">
                <a:latin typeface="+mj-lt"/>
              </a:rPr>
              <a:t> </a:t>
            </a:r>
            <a:endParaRPr lang="en-US" dirty="0">
              <a:latin typeface="Segoe UI"/>
            </a:endParaRPr>
          </a:p>
          <a:p>
            <a:r>
              <a:rPr lang="en-US" dirty="0">
                <a:latin typeface="+mj-lt"/>
              </a:rPr>
              <a:t>www.cdh.idaho.gov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83" y="3079154"/>
            <a:ext cx="713232" cy="713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10" y="2181059"/>
            <a:ext cx="715005" cy="7150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25333" y="3317589"/>
            <a:ext cx="1877437" cy="52322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dirty="0">
                <a:latin typeface="+mn-lt"/>
              </a:rPr>
              <a:t>Kati: 208-954-7094</a:t>
            </a:r>
          </a:p>
          <a:p>
            <a:r>
              <a:rPr lang="en-US" dirty="0">
                <a:latin typeface="+mn-lt"/>
              </a:rPr>
              <a:t>Mindy: 208-327-8547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5467824"/>
            <a:ext cx="9144000" cy="246888"/>
            <a:chOff x="-92137" y="0"/>
            <a:chExt cx="5428515" cy="274320"/>
          </a:xfrm>
        </p:grpSpPr>
        <p:sp>
          <p:nvSpPr>
            <p:cNvPr id="14" name="Rectangle 13"/>
            <p:cNvSpPr/>
            <p:nvPr/>
          </p:nvSpPr>
          <p:spPr>
            <a:xfrm>
              <a:off x="-92137" y="0"/>
              <a:ext cx="3025385" cy="274320"/>
            </a:xfrm>
            <a:prstGeom prst="rect">
              <a:avLst/>
            </a:prstGeom>
            <a:solidFill>
              <a:srgbClr val="0054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04457" y="0"/>
              <a:ext cx="731520" cy="274320"/>
            </a:xfrm>
            <a:prstGeom prst="rect">
              <a:avLst/>
            </a:prstGeom>
            <a:solidFill>
              <a:srgbClr val="00A1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0" y="0"/>
              <a:ext cx="731520" cy="274320"/>
            </a:xfrm>
            <a:prstGeom prst="rect">
              <a:avLst/>
            </a:prstGeom>
            <a:solidFill>
              <a:srgbClr val="77BC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04657" y="0"/>
              <a:ext cx="731721" cy="274320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249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109443838" y="113815813"/>
            <a:ext cx="2293937" cy="0"/>
          </a:xfrm>
          <a:prstGeom prst="straightConnector1">
            <a:avLst/>
          </a:prstGeom>
          <a:noFill/>
          <a:ln w="127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0459" y="444539"/>
            <a:ext cx="16754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egoe UI" panose="020B0502040204020203" pitchFamily="34" charset="0"/>
              </a:rPr>
              <a:t>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8F860D-7CDE-501D-341A-0046E09B9662}"/>
              </a:ext>
            </a:extLst>
          </p:cNvPr>
          <p:cNvSpPr txBox="1"/>
          <p:nvPr/>
        </p:nvSpPr>
        <p:spPr>
          <a:xfrm>
            <a:off x="259197" y="908816"/>
            <a:ext cx="7378700" cy="46884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800" kern="1200" dirty="0">
                <a:latin typeface="Trebuchet MS"/>
                <a:ea typeface="+mn-ea"/>
              </a:rPr>
              <a:t>Cessation vs prevention</a:t>
            </a: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800" kern="1200" dirty="0">
                <a:latin typeface="Trebuchet MS" panose="020B0603020202020204"/>
                <a:ea typeface="+mn-ea"/>
                <a:cs typeface="+mn-cs"/>
              </a:rPr>
              <a:t>Discuss tobacco prevention, vape prevention, and smoking cessation objectives that Central District Health has for improving community health </a:t>
            </a:r>
            <a:endParaRPr lang="en-US" sz="1800" dirty="0">
              <a:latin typeface="Trebuchet MS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800" kern="1200" dirty="0">
                <a:latin typeface="Trebuchet MS" panose="020B0603020202020204"/>
                <a:ea typeface="+mn-ea"/>
                <a:cs typeface="+mn-cs"/>
              </a:rPr>
              <a:t>Propose tobacco prevention, vape prevention, and cessation programs to promote that aid Elmore County Health Coalition’s Action Plan</a:t>
            </a: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54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Cessation vs. Prevention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" y="4765786"/>
            <a:ext cx="673462" cy="6734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2761" y="1155820"/>
            <a:ext cx="7378700" cy="21595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800" kern="1200" dirty="0">
                <a:latin typeface="Trebuchet MS" panose="020B0603020202020204"/>
                <a:ea typeface="+mn-ea"/>
                <a:cs typeface="+mn-cs"/>
              </a:rPr>
              <a:t>Cessation: The process of being ended. Tobacco/nicotine cessation can only be carried out if someone has already participated in the behavior. </a:t>
            </a:r>
            <a:endParaRPr lang="en-US" dirty="0"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800" kern="1200" dirty="0">
                <a:latin typeface="Trebuchet MS" panose="020B0603020202020204"/>
                <a:ea typeface="+mn-ea"/>
                <a:cs typeface="+mn-cs"/>
              </a:rPr>
              <a:t>Prevention: The action of hindering an event or behavior from occurring. Tobacco/nicotine prevention is anticipating that smoking behavior can occur and acting to deter it from ever occurring. 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5467824"/>
            <a:ext cx="9144000" cy="246888"/>
            <a:chOff x="-92137" y="0"/>
            <a:chExt cx="5428515" cy="274320"/>
          </a:xfrm>
        </p:grpSpPr>
        <p:sp>
          <p:nvSpPr>
            <p:cNvPr id="14" name="Rectangle 13"/>
            <p:cNvSpPr/>
            <p:nvPr/>
          </p:nvSpPr>
          <p:spPr>
            <a:xfrm>
              <a:off x="-92137" y="0"/>
              <a:ext cx="3025385" cy="274320"/>
            </a:xfrm>
            <a:prstGeom prst="rect">
              <a:avLst/>
            </a:prstGeom>
            <a:solidFill>
              <a:srgbClr val="0054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04457" y="0"/>
              <a:ext cx="731520" cy="274320"/>
            </a:xfrm>
            <a:prstGeom prst="rect">
              <a:avLst/>
            </a:prstGeom>
            <a:solidFill>
              <a:srgbClr val="00A1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0" y="0"/>
              <a:ext cx="731520" cy="274320"/>
            </a:xfrm>
            <a:prstGeom prst="rect">
              <a:avLst/>
            </a:prstGeom>
            <a:solidFill>
              <a:srgbClr val="77BC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04657" y="0"/>
              <a:ext cx="731721" cy="274320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544E027-811B-AA8A-41CE-CA0F86670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61" y="3343962"/>
            <a:ext cx="3024010" cy="1691657"/>
          </a:xfrm>
          <a:prstGeom prst="rect">
            <a:avLst/>
          </a:prstGeom>
        </p:spPr>
      </p:pic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2452789-0BDD-E481-6B82-10C4A87F0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371" y="3103387"/>
            <a:ext cx="3475869" cy="17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1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Building Healthier Communities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" y="4765786"/>
            <a:ext cx="673462" cy="6734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8640" y="953116"/>
            <a:ext cx="7378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ea typeface="+mn-ea"/>
                <a:cs typeface="+mn-cs"/>
              </a:rPr>
              <a:t>Preventing initiation of tobacco use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ea typeface="+mn-ea"/>
                <a:cs typeface="+mn-cs"/>
              </a:rPr>
              <a:t>Promoting tobacco cessation among adults and youth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ea typeface="+mn-ea"/>
                <a:cs typeface="+mn-cs"/>
              </a:rPr>
              <a:t>Eliminating secondary and tertiary exposure to environmental tobacco smoke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ea typeface="+mn-ea"/>
                <a:cs typeface="+mn-cs"/>
              </a:rPr>
              <a:t>Identifying and eliminating tobacco-related disparities</a:t>
            </a:r>
            <a:endParaRPr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5467824"/>
            <a:ext cx="9144000" cy="246888"/>
            <a:chOff x="-92137" y="0"/>
            <a:chExt cx="5428515" cy="274320"/>
          </a:xfrm>
        </p:grpSpPr>
        <p:sp>
          <p:nvSpPr>
            <p:cNvPr id="14" name="Rectangle 13"/>
            <p:cNvSpPr/>
            <p:nvPr/>
          </p:nvSpPr>
          <p:spPr>
            <a:xfrm>
              <a:off x="-92137" y="0"/>
              <a:ext cx="3025385" cy="274320"/>
            </a:xfrm>
            <a:prstGeom prst="rect">
              <a:avLst/>
            </a:prstGeom>
            <a:solidFill>
              <a:srgbClr val="0054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04457" y="0"/>
              <a:ext cx="731520" cy="274320"/>
            </a:xfrm>
            <a:prstGeom prst="rect">
              <a:avLst/>
            </a:prstGeom>
            <a:solidFill>
              <a:srgbClr val="00A1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0" y="0"/>
              <a:ext cx="731520" cy="274320"/>
            </a:xfrm>
            <a:prstGeom prst="rect">
              <a:avLst/>
            </a:prstGeom>
            <a:solidFill>
              <a:srgbClr val="77BC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04657" y="0"/>
              <a:ext cx="731721" cy="274320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3" name="Picture 3">
            <a:extLst>
              <a:ext uri="{FF2B5EF4-FFF2-40B4-BE49-F238E27FC236}">
                <a16:creationId xmlns:a16="http://schemas.microsoft.com/office/drawing/2014/main" id="{8DFD1C34-0404-09C1-9B8B-2BEF50403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86" y="2854544"/>
            <a:ext cx="3599104" cy="2387162"/>
          </a:xfrm>
          <a:prstGeom prst="rect">
            <a:avLst/>
          </a:prstGeom>
        </p:spPr>
      </p:pic>
      <p:pic>
        <p:nvPicPr>
          <p:cNvPr id="5" name="Picture 5" descr="A picture containing person, outdoor, people&#10;&#10;Description automatically generated">
            <a:extLst>
              <a:ext uri="{FF2B5EF4-FFF2-40B4-BE49-F238E27FC236}">
                <a16:creationId xmlns:a16="http://schemas.microsoft.com/office/drawing/2014/main" id="{395DAC28-4EF6-1FEA-71CB-A267E817F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230" y="2854545"/>
            <a:ext cx="3574457" cy="238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5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6" y="417285"/>
            <a:ext cx="7743108" cy="1629704"/>
          </a:xfrm>
        </p:spPr>
        <p:txBody>
          <a:bodyPr/>
          <a:lstStyle/>
          <a:p>
            <a:r>
              <a:rPr lang="en-US" b="0" dirty="0">
                <a:latin typeface="+mj-lt"/>
              </a:rPr>
              <a:t>Objective 1: Decrease substances used in Elmore County</a:t>
            </a:r>
            <a:br>
              <a:rPr lang="en-US" b="0" dirty="0">
                <a:latin typeface="+mj-lt"/>
              </a:rPr>
            </a:br>
            <a:br>
              <a:rPr lang="en-US" b="0" dirty="0">
                <a:latin typeface="+mj-lt"/>
              </a:rPr>
            </a:br>
            <a:r>
              <a:rPr lang="en-US" b="0" dirty="0">
                <a:latin typeface="+mj-lt"/>
              </a:rPr>
              <a:t>Objective 2: Promote awareness of at least 3 underutilized substance use prevention/rehabilitation programs in Elmore County</a:t>
            </a:r>
            <a:br>
              <a:rPr lang="en-US" b="0" dirty="0">
                <a:latin typeface="+mj-lt"/>
              </a:rPr>
            </a:br>
            <a:endParaRPr lang="en-US" b="0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5" y="5041539"/>
            <a:ext cx="673462" cy="6734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5400000" flipV="1">
            <a:off x="-2732485" y="2732484"/>
            <a:ext cx="5715000" cy="250032"/>
            <a:chOff x="-92137" y="0"/>
            <a:chExt cx="5428515" cy="274320"/>
          </a:xfrm>
        </p:grpSpPr>
        <p:sp>
          <p:nvSpPr>
            <p:cNvPr id="14" name="Rectangle 13"/>
            <p:cNvSpPr/>
            <p:nvPr/>
          </p:nvSpPr>
          <p:spPr>
            <a:xfrm>
              <a:off x="-92137" y="0"/>
              <a:ext cx="3025385" cy="274320"/>
            </a:xfrm>
            <a:prstGeom prst="rect">
              <a:avLst/>
            </a:prstGeom>
            <a:solidFill>
              <a:srgbClr val="0054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04457" y="0"/>
              <a:ext cx="731520" cy="274320"/>
            </a:xfrm>
            <a:prstGeom prst="rect">
              <a:avLst/>
            </a:prstGeom>
            <a:solidFill>
              <a:srgbClr val="00A1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0" y="0"/>
              <a:ext cx="731520" cy="274320"/>
            </a:xfrm>
            <a:prstGeom prst="rect">
              <a:avLst/>
            </a:prstGeom>
            <a:solidFill>
              <a:srgbClr val="77BC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04657" y="0"/>
              <a:ext cx="731721" cy="274320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5804681-092F-7FE9-48D3-AFB8464F0FB2}"/>
              </a:ext>
            </a:extLst>
          </p:cNvPr>
          <p:cNvSpPr txBox="1"/>
          <p:nvPr/>
        </p:nvSpPr>
        <p:spPr>
          <a:xfrm>
            <a:off x="623133" y="802738"/>
            <a:ext cx="7378700" cy="7745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latin typeface="Trebuchet MS" panose="020B0603020202020204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E7F9A-6D6F-B5C6-8149-DC3DDA3F4FC2}"/>
              </a:ext>
            </a:extLst>
          </p:cNvPr>
          <p:cNvSpPr txBox="1"/>
          <p:nvPr/>
        </p:nvSpPr>
        <p:spPr>
          <a:xfrm>
            <a:off x="-199969" y="655282"/>
            <a:ext cx="8381006" cy="31752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latin typeface="Trebuchet MS" panose="020B0603020202020204"/>
              <a:ea typeface="+mn-ea"/>
              <a:cs typeface="+mn-cs"/>
            </a:endParaRPr>
          </a:p>
          <a:p>
            <a:pPr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en-US" sz="1800" kern="1200" dirty="0"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4B9E8AA9-F20C-7BB9-6B63-607F48CDFC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6460208"/>
              </p:ext>
            </p:extLst>
          </p:nvPr>
        </p:nvGraphicFramePr>
        <p:xfrm>
          <a:off x="2434738" y="2060414"/>
          <a:ext cx="4071481" cy="323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109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6" y="332446"/>
            <a:ext cx="8512174" cy="939763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We Know About Disparity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5" y="5041539"/>
            <a:ext cx="673462" cy="6734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5400000" flipV="1">
            <a:off x="-2732485" y="2732484"/>
            <a:ext cx="5715000" cy="250032"/>
            <a:chOff x="-92137" y="0"/>
            <a:chExt cx="5428515" cy="274320"/>
          </a:xfrm>
        </p:grpSpPr>
        <p:sp>
          <p:nvSpPr>
            <p:cNvPr id="14" name="Rectangle 13"/>
            <p:cNvSpPr/>
            <p:nvPr/>
          </p:nvSpPr>
          <p:spPr>
            <a:xfrm>
              <a:off x="-92137" y="0"/>
              <a:ext cx="3025385" cy="274320"/>
            </a:xfrm>
            <a:prstGeom prst="rect">
              <a:avLst/>
            </a:prstGeom>
            <a:solidFill>
              <a:srgbClr val="0054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04457" y="0"/>
              <a:ext cx="731520" cy="274320"/>
            </a:xfrm>
            <a:prstGeom prst="rect">
              <a:avLst/>
            </a:prstGeom>
            <a:solidFill>
              <a:srgbClr val="00A1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0" y="0"/>
              <a:ext cx="731520" cy="274320"/>
            </a:xfrm>
            <a:prstGeom prst="rect">
              <a:avLst/>
            </a:prstGeom>
            <a:solidFill>
              <a:srgbClr val="77BC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04657" y="0"/>
              <a:ext cx="731721" cy="274320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E00CEE2-9357-EA2B-C0A3-DB9B22D2A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394" y="1627120"/>
            <a:ext cx="4014160" cy="32657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497655-E3FA-24F0-F0A4-208100FEB564}"/>
              </a:ext>
            </a:extLst>
          </p:cNvPr>
          <p:cNvSpPr txBox="1"/>
          <p:nvPr/>
        </p:nvSpPr>
        <p:spPr>
          <a:xfrm>
            <a:off x="5429250" y="2496206"/>
            <a:ext cx="294481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Trebuchet MS"/>
              </a:rPr>
              <a:t>Tobacco companies target certain groups of people through marketing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1961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6" y="332446"/>
            <a:ext cx="8512174" cy="939763"/>
          </a:xfrm>
        </p:spPr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We Know About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isparity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5" y="5041539"/>
            <a:ext cx="673462" cy="6734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5400000" flipV="1">
            <a:off x="-2732485" y="2732484"/>
            <a:ext cx="5715000" cy="250032"/>
            <a:chOff x="-92137" y="0"/>
            <a:chExt cx="5428515" cy="274320"/>
          </a:xfrm>
        </p:grpSpPr>
        <p:sp>
          <p:nvSpPr>
            <p:cNvPr id="14" name="Rectangle 13"/>
            <p:cNvSpPr/>
            <p:nvPr/>
          </p:nvSpPr>
          <p:spPr>
            <a:xfrm>
              <a:off x="-92137" y="0"/>
              <a:ext cx="3025385" cy="274320"/>
            </a:xfrm>
            <a:prstGeom prst="rect">
              <a:avLst/>
            </a:prstGeom>
            <a:solidFill>
              <a:srgbClr val="0054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04457" y="0"/>
              <a:ext cx="731520" cy="274320"/>
            </a:xfrm>
            <a:prstGeom prst="rect">
              <a:avLst/>
            </a:prstGeom>
            <a:solidFill>
              <a:srgbClr val="00A1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0" y="0"/>
              <a:ext cx="731520" cy="274320"/>
            </a:xfrm>
            <a:prstGeom prst="rect">
              <a:avLst/>
            </a:prstGeom>
            <a:solidFill>
              <a:srgbClr val="77BC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04657" y="0"/>
              <a:ext cx="731721" cy="274320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extBox 1">
            <a:extLst>
              <a:ext uri="{FF2B5EF4-FFF2-40B4-BE49-F238E27FC236}">
                <a16:creationId xmlns:a16="http://schemas.microsoft.com/office/drawing/2014/main" id="{A48B0D19-E714-82D7-CC55-46785B9FF646}"/>
              </a:ext>
            </a:extLst>
          </p:cNvPr>
          <p:cNvSpPr txBox="1"/>
          <p:nvPr/>
        </p:nvSpPr>
        <p:spPr>
          <a:xfrm>
            <a:off x="1344112" y="3449163"/>
            <a:ext cx="7378700" cy="41703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kern="1200" dirty="0">
                <a:latin typeface="Trebuchet MS" panose="020B0603020202020204"/>
                <a:ea typeface="+mn-ea"/>
                <a:cs typeface="+mn-cs"/>
              </a:rPr>
              <a:t>The pressure of discrimination, poverty, and other social conditions can increase tobacco use and make health problems worse</a:t>
            </a: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kern="1200" dirty="0">
                <a:latin typeface="Trebuchet MS" panose="020B0603020202020204"/>
                <a:ea typeface="+mn-ea"/>
                <a:cs typeface="+mn-cs"/>
              </a:rPr>
              <a:t>Barriers to health care and treatment for tobacco use and dependence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DFDA9252-7A07-B417-F1FD-591A58A85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505" y="925453"/>
            <a:ext cx="5406543" cy="297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1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6" y="332446"/>
            <a:ext cx="8512174" cy="939763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Commercial Tobacco and Population Groups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5" y="5041539"/>
            <a:ext cx="673462" cy="6734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5400000" flipV="1">
            <a:off x="-2732485" y="2732484"/>
            <a:ext cx="5715000" cy="250032"/>
            <a:chOff x="-92137" y="0"/>
            <a:chExt cx="5428515" cy="274320"/>
          </a:xfrm>
        </p:grpSpPr>
        <p:sp>
          <p:nvSpPr>
            <p:cNvPr id="14" name="Rectangle 13"/>
            <p:cNvSpPr/>
            <p:nvPr/>
          </p:nvSpPr>
          <p:spPr>
            <a:xfrm>
              <a:off x="-92137" y="0"/>
              <a:ext cx="3025385" cy="274320"/>
            </a:xfrm>
            <a:prstGeom prst="rect">
              <a:avLst/>
            </a:prstGeom>
            <a:solidFill>
              <a:srgbClr val="0054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04457" y="0"/>
              <a:ext cx="731520" cy="274320"/>
            </a:xfrm>
            <a:prstGeom prst="rect">
              <a:avLst/>
            </a:prstGeom>
            <a:solidFill>
              <a:srgbClr val="00A1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0" y="0"/>
              <a:ext cx="731520" cy="274320"/>
            </a:xfrm>
            <a:prstGeom prst="rect">
              <a:avLst/>
            </a:prstGeom>
            <a:solidFill>
              <a:srgbClr val="77BC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04657" y="0"/>
              <a:ext cx="731721" cy="274320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8B089EC-83C5-108B-CE9E-57C69BBEF927}"/>
              </a:ext>
            </a:extLst>
          </p:cNvPr>
          <p:cNvSpPr txBox="1"/>
          <p:nvPr/>
        </p:nvSpPr>
        <p:spPr>
          <a:xfrm>
            <a:off x="677279" y="717255"/>
            <a:ext cx="7378700" cy="65761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800" kern="1200" dirty="0">
                <a:latin typeface="Trebuchet MS" panose="020B0603020202020204"/>
                <a:ea typeface="+mn-ea"/>
                <a:cs typeface="+mn-cs"/>
              </a:rPr>
              <a:t>Behavioral health conditions and substance use disorders</a:t>
            </a: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800" kern="1200" dirty="0">
                <a:latin typeface="Trebuchet MS" panose="020B0603020202020204"/>
                <a:ea typeface="+mn-ea"/>
                <a:cs typeface="+mn-cs"/>
              </a:rPr>
              <a:t>Low socioeconomic status</a:t>
            </a:r>
          </a:p>
          <a:p>
            <a:pPr lvl="2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US" sz="1800" kern="1200" dirty="0">
                <a:latin typeface="Trebuchet MS" panose="020B0603020202020204"/>
                <a:ea typeface="+mn-ea"/>
                <a:cs typeface="+mn-cs"/>
              </a:rPr>
              <a:t>      </a:t>
            </a:r>
            <a:r>
              <a:rPr lang="en-US" kern="1200" dirty="0">
                <a:highlight>
                  <a:srgbClr val="FFFF00"/>
                </a:highlight>
                <a:latin typeface="Trebuchet MS" panose="020B0603020202020204"/>
                <a:ea typeface="+mn-ea"/>
                <a:cs typeface="+mn-cs"/>
              </a:rPr>
              <a:t>Uninsured- 27.3%</a:t>
            </a:r>
          </a:p>
          <a:p>
            <a:pPr lvl="2" defTabSz="457200">
              <a:spcBef>
                <a:spcPts val="1000"/>
              </a:spcBef>
            </a:pPr>
            <a:r>
              <a:rPr lang="en-US" kern="1200" dirty="0">
                <a:latin typeface="Trebuchet MS" panose="020B0603020202020204"/>
                <a:ea typeface="+mn-ea"/>
                <a:cs typeface="+mn-cs"/>
              </a:rPr>
              <a:t>        </a:t>
            </a:r>
            <a:r>
              <a:rPr lang="en-US" kern="1200" dirty="0">
                <a:highlight>
                  <a:srgbClr val="FFFF00"/>
                </a:highlight>
                <a:latin typeface="Trebuchet MS" panose="020B0603020202020204"/>
                <a:ea typeface="+mn-ea"/>
                <a:cs typeface="+mn-cs"/>
              </a:rPr>
              <a:t>Medicaid- 28.6%</a:t>
            </a:r>
          </a:p>
          <a:p>
            <a:pPr lvl="2" defTabSz="457200">
              <a:spcBef>
                <a:spcPts val="1000"/>
              </a:spcBef>
            </a:pPr>
            <a:r>
              <a:rPr lang="en-US" kern="1200" dirty="0">
                <a:latin typeface="Trebuchet MS" panose="020B0603020202020204"/>
                <a:ea typeface="+mn-ea"/>
                <a:cs typeface="+mn-cs"/>
              </a:rPr>
              <a:t>        </a:t>
            </a:r>
            <a:r>
              <a:rPr lang="en-US" kern="1200" dirty="0">
                <a:highlight>
                  <a:srgbClr val="FFFF00"/>
                </a:highlight>
                <a:latin typeface="Trebuchet MS" panose="020B0603020202020204"/>
                <a:ea typeface="+mn-ea"/>
                <a:cs typeface="+mn-cs"/>
              </a:rPr>
              <a:t>Public insurance- 21.3%</a:t>
            </a:r>
          </a:p>
          <a:p>
            <a:pPr lvl="2" defTabSz="457200">
              <a:spcBef>
                <a:spcPts val="1000"/>
              </a:spcBef>
            </a:pPr>
            <a:r>
              <a:rPr lang="en-US" kern="1200" dirty="0">
                <a:latin typeface="Trebuchet MS" panose="020B0603020202020204"/>
                <a:ea typeface="+mn-ea"/>
                <a:cs typeface="+mn-cs"/>
              </a:rPr>
              <a:t>        Private insurance- 16.4%</a:t>
            </a:r>
          </a:p>
          <a:p>
            <a:pPr lvl="2" defTabSz="457200">
              <a:spcBef>
                <a:spcPts val="1000"/>
              </a:spcBef>
            </a:pPr>
            <a:r>
              <a:rPr lang="en-US" kern="1200" dirty="0">
                <a:latin typeface="Trebuchet MS" panose="020B0603020202020204"/>
                <a:ea typeface="+mn-ea"/>
                <a:cs typeface="+mn-cs"/>
              </a:rPr>
              <a:t>        Medicare- 12.5%</a:t>
            </a: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800" kern="1200" dirty="0">
                <a:latin typeface="Trebuchet MS" panose="020B0603020202020204"/>
                <a:ea typeface="+mn-ea"/>
                <a:cs typeface="+mn-cs"/>
              </a:rPr>
              <a:t>Living in some geographic areas- primarily rural communities</a:t>
            </a: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srgbClr val="404040"/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554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6" y="332446"/>
            <a:ext cx="8512174" cy="939763"/>
          </a:xfrm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Preventing Initiation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5" y="5041539"/>
            <a:ext cx="673462" cy="67346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5400000" flipV="1">
            <a:off x="-2732485" y="2732484"/>
            <a:ext cx="5715000" cy="250032"/>
            <a:chOff x="-92137" y="0"/>
            <a:chExt cx="5428515" cy="274320"/>
          </a:xfrm>
        </p:grpSpPr>
        <p:sp>
          <p:nvSpPr>
            <p:cNvPr id="14" name="Rectangle 13"/>
            <p:cNvSpPr/>
            <p:nvPr/>
          </p:nvSpPr>
          <p:spPr>
            <a:xfrm>
              <a:off x="-92137" y="0"/>
              <a:ext cx="3025385" cy="274320"/>
            </a:xfrm>
            <a:prstGeom prst="rect">
              <a:avLst/>
            </a:prstGeom>
            <a:solidFill>
              <a:srgbClr val="0054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04457" y="0"/>
              <a:ext cx="731520" cy="274320"/>
            </a:xfrm>
            <a:prstGeom prst="rect">
              <a:avLst/>
            </a:prstGeom>
            <a:solidFill>
              <a:srgbClr val="00A1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810000" y="0"/>
              <a:ext cx="731520" cy="274320"/>
            </a:xfrm>
            <a:prstGeom prst="rect">
              <a:avLst/>
            </a:prstGeom>
            <a:solidFill>
              <a:srgbClr val="77BC1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04657" y="0"/>
              <a:ext cx="731721" cy="274320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A4CAEE3-D002-5AF3-707E-59B042F19E79}"/>
              </a:ext>
            </a:extLst>
          </p:cNvPr>
          <p:cNvSpPr txBox="1"/>
          <p:nvPr/>
        </p:nvSpPr>
        <p:spPr>
          <a:xfrm>
            <a:off x="1013620" y="3343577"/>
            <a:ext cx="7378700" cy="35804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800" kern="1200" dirty="0">
                <a:latin typeface="Trebuchet MS" panose="020B0603020202020204"/>
                <a:ea typeface="+mn-ea"/>
                <a:cs typeface="+mn-cs"/>
              </a:rPr>
              <a:t>CATCH my breath: youth vaping prevention</a:t>
            </a: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800" kern="1200" dirty="0">
                <a:latin typeface="Trebuchet MS" panose="020B0603020202020204"/>
                <a:ea typeface="+mn-ea"/>
                <a:cs typeface="+mn-cs"/>
              </a:rPr>
              <a:t>Parents Against Vaping E-Cigarettes (</a:t>
            </a:r>
            <a:r>
              <a:rPr lang="en-US" sz="1800" kern="1200" dirty="0" err="1">
                <a:latin typeface="Trebuchet MS" panose="020B0603020202020204"/>
                <a:ea typeface="+mn-ea"/>
                <a:cs typeface="+mn-cs"/>
              </a:rPr>
              <a:t>PAVe</a:t>
            </a:r>
            <a:r>
              <a:rPr lang="en-US" sz="1800" kern="1200" dirty="0">
                <a:latin typeface="Trebuchet MS" panose="020B0603020202020204"/>
                <a:ea typeface="+mn-ea"/>
                <a:cs typeface="+mn-cs"/>
              </a:rPr>
              <a:t>)</a:t>
            </a: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800" kern="1200" dirty="0">
                <a:latin typeface="Trebuchet MS" panose="020B0603020202020204"/>
                <a:ea typeface="+mn-ea"/>
                <a:cs typeface="+mn-cs"/>
              </a:rPr>
              <a:t>My Life My Quit by Project Filter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322B8E-6733-9C7B-623B-B659C327671F}"/>
              </a:ext>
            </a:extLst>
          </p:cNvPr>
          <p:cNvSpPr txBox="1"/>
          <p:nvPr/>
        </p:nvSpPr>
        <p:spPr>
          <a:xfrm>
            <a:off x="701863" y="1008406"/>
            <a:ext cx="7378700" cy="27699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latin typeface="Trebuchet MS" panose="020B0603020202020204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8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endParaRPr lang="en-US" sz="1600" kern="12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F0A065D1-428A-9E1B-C514-28F854CAD425}"/>
              </a:ext>
            </a:extLst>
          </p:cNvPr>
          <p:cNvSpPr/>
          <p:nvPr/>
        </p:nvSpPr>
        <p:spPr>
          <a:xfrm>
            <a:off x="1057198" y="1310007"/>
            <a:ext cx="2305944" cy="1815621"/>
          </a:xfrm>
          <a:prstGeom prst="flowChartProcess">
            <a:avLst/>
          </a:prstGeom>
          <a:solidFill>
            <a:srgbClr val="005587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Segoe UI"/>
              </a:rPr>
              <a:t>22.8% Idaho high school youth reported using any tobacco product, including e-cigarettes.</a:t>
            </a:r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7A1D1657-A31D-52B8-7A96-9A3D222733C0}"/>
              </a:ext>
            </a:extLst>
          </p:cNvPr>
          <p:cNvSpPr/>
          <p:nvPr/>
        </p:nvSpPr>
        <p:spPr>
          <a:xfrm>
            <a:off x="3746159" y="1716031"/>
            <a:ext cx="2045449" cy="758425"/>
          </a:xfrm>
          <a:prstGeom prst="strip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268D086C-6752-BDFE-E199-69036C8A4E0F}"/>
              </a:ext>
            </a:extLst>
          </p:cNvPr>
          <p:cNvSpPr/>
          <p:nvPr/>
        </p:nvSpPr>
        <p:spPr>
          <a:xfrm>
            <a:off x="6145960" y="1355972"/>
            <a:ext cx="2305944" cy="1815621"/>
          </a:xfrm>
          <a:prstGeom prst="flowChartProcess">
            <a:avLst/>
          </a:prstGeom>
          <a:solidFill>
            <a:srgbClr val="00803A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cs typeface="Segoe UI"/>
              </a:rPr>
              <a:t>Among those, 5.3% reported smoking cigarettes. </a:t>
            </a:r>
          </a:p>
        </p:txBody>
      </p:sp>
    </p:spTree>
    <p:extLst>
      <p:ext uri="{BB962C8B-B14F-4D97-AF65-F5344CB8AC3E}">
        <p14:creationId xmlns:p14="http://schemas.microsoft.com/office/powerpoint/2010/main" val="1787078731"/>
      </p:ext>
    </p:extLst>
  </p:cSld>
  <p:clrMapOvr>
    <a:masterClrMapping/>
  </p:clrMapOvr>
</p:sld>
</file>

<file path=ppt/theme/theme1.xml><?xml version="1.0" encoding="utf-8"?>
<a:theme xmlns:a="http://schemas.openxmlformats.org/drawingml/2006/main" name="SG-BizDev-Pitch-pptx-template-WIDE-Feb2014">
  <a:themeElements>
    <a:clrScheme name="Custom 3">
      <a:dk1>
        <a:srgbClr val="000000"/>
      </a:dk1>
      <a:lt1>
        <a:srgbClr val="FFFFFF"/>
      </a:lt1>
      <a:dk2>
        <a:srgbClr val="B4B4B4"/>
      </a:dk2>
      <a:lt2>
        <a:srgbClr val="787878"/>
      </a:lt2>
      <a:accent1>
        <a:srgbClr val="EE3124"/>
      </a:accent1>
      <a:accent2>
        <a:srgbClr val="93BF3E"/>
      </a:accent2>
      <a:accent3>
        <a:srgbClr val="7B439A"/>
      </a:accent3>
      <a:accent4>
        <a:srgbClr val="2CAFA4"/>
      </a:accent4>
      <a:accent5>
        <a:srgbClr val="F58426"/>
      </a:accent5>
      <a:accent6>
        <a:srgbClr val="011892"/>
      </a:accent6>
      <a:hlink>
        <a:srgbClr val="7B439A"/>
      </a:hlink>
      <a:folHlink>
        <a:srgbClr val="00A8CB"/>
      </a:folHlink>
    </a:clrScheme>
    <a:fontScheme name="cdh-font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RG Powerpoint Template 2013 Internal Use">
  <a:themeElements>
    <a:clrScheme name="PrimaryPalette">
      <a:dk1>
        <a:srgbClr val="000000"/>
      </a:dk1>
      <a:lt1>
        <a:srgbClr val="FFFFFF"/>
      </a:lt1>
      <a:dk2>
        <a:srgbClr val="333092"/>
      </a:dk2>
      <a:lt2>
        <a:srgbClr val="EC008C"/>
      </a:lt2>
      <a:accent1>
        <a:srgbClr val="00AEEF"/>
      </a:accent1>
      <a:accent2>
        <a:srgbClr val="439539"/>
      </a:accent2>
      <a:accent3>
        <a:srgbClr val="FFD200"/>
      </a:accent3>
      <a:accent4>
        <a:srgbClr val="FBB034"/>
      </a:accent4>
      <a:accent5>
        <a:srgbClr val="EF3E42"/>
      </a:accent5>
      <a:accent6>
        <a:srgbClr val="AEE0E8"/>
      </a:accent6>
      <a:hlink>
        <a:srgbClr val="D2D2D2"/>
      </a:hlink>
      <a:folHlink>
        <a:srgbClr val="F1F1F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6B0AE510FF8B4E902493FA4C206B8F" ma:contentTypeVersion="20" ma:contentTypeDescription="Create a new document." ma:contentTypeScope="" ma:versionID="6eb17c0db30bfb329f72d53999edc3fc">
  <xsd:schema xmlns:xsd="http://www.w3.org/2001/XMLSchema" xmlns:xs="http://www.w3.org/2001/XMLSchema" xmlns:p="http://schemas.microsoft.com/office/2006/metadata/properties" xmlns:ns2="5d28c35e-e9c9-42fc-a0e8-5da21c22d014" xmlns:ns3="20f77ffd-5c9d-4691-a36b-47aa4268bf37" targetNamespace="http://schemas.microsoft.com/office/2006/metadata/properties" ma:root="true" ma:fieldsID="cbc76e6771d7920c29912e03db345e71" ns2:_="" ns3:_="">
    <xsd:import namespace="5d28c35e-e9c9-42fc-a0e8-5da21c22d014"/>
    <xsd:import namespace="20f77ffd-5c9d-4691-a36b-47aa4268b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Tags" minOccurs="0"/>
                <xsd:element ref="ns2:MediaServiceObjectDetectorVersions" minOccurs="0"/>
                <xsd:element ref="ns2:Division" minOccurs="0"/>
                <xsd:element ref="ns2:Pages" minOccurs="0"/>
                <xsd:element ref="ns2:OriginalCDHPubli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8c35e-e9c9-42fc-a0e8-5da21c22d0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d4931c98-51b9-40e8-9236-ac82fc4b38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Tags" ma:index="22" nillable="true" ma:displayName="Tags" ma:internalName="Tags">
      <xsd:simpleType>
        <xsd:restriction base="dms:Text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ivision" ma:index="24" nillable="true" ma:displayName="Division" ma:format="Dropdown" ma:internalName="Division">
      <xsd:simpleType>
        <xsd:restriction base="dms:Text">
          <xsd:maxLength value="255"/>
        </xsd:restriction>
      </xsd:simpleType>
    </xsd:element>
    <xsd:element name="Pages" ma:index="25" nillable="true" ma:displayName="Pages" ma:format="Dropdown" ma:internalName="Pages">
      <xsd:simpleType>
        <xsd:restriction base="dms:Note">
          <xsd:maxLength value="255"/>
        </xsd:restriction>
      </xsd:simpleType>
    </xsd:element>
    <xsd:element name="OriginalCDHPublication" ma:index="26" nillable="true" ma:displayName="Original CDH Publication" ma:default="1" ma:format="Dropdown" ma:internalName="OriginalCDHPublication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77ffd-5c9d-4691-a36b-47aa4268b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334da08-fa62-4578-84db-b15dd54bab9c}" ma:internalName="TaxCatchAll" ma:showField="CatchAllData" ma:web="20f77ffd-5c9d-4691-a36b-47aa4268bf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vision xmlns="5d28c35e-e9c9-42fc-a0e8-5da21c22d014" xsi:nil="true"/>
    <Pages xmlns="5d28c35e-e9c9-42fc-a0e8-5da21c22d014" xsi:nil="true"/>
    <lcf76f155ced4ddcb4097134ff3c332f xmlns="5d28c35e-e9c9-42fc-a0e8-5da21c22d014">
      <Terms xmlns="http://schemas.microsoft.com/office/infopath/2007/PartnerControls"/>
    </lcf76f155ced4ddcb4097134ff3c332f>
    <Tags xmlns="5d28c35e-e9c9-42fc-a0e8-5da21c22d014" xsi:nil="true"/>
    <TaxCatchAll xmlns="20f77ffd-5c9d-4691-a36b-47aa4268bf37" xsi:nil="true"/>
    <OriginalCDHPublication xmlns="5d28c35e-e9c9-42fc-a0e8-5da21c22d014">true</OriginalCDHPublication>
  </documentManagement>
</p:properties>
</file>

<file path=customXml/itemProps1.xml><?xml version="1.0" encoding="utf-8"?>
<ds:datastoreItem xmlns:ds="http://schemas.openxmlformats.org/officeDocument/2006/customXml" ds:itemID="{1F27AB93-1DD6-4456-B986-B4A683C08487}"/>
</file>

<file path=customXml/itemProps2.xml><?xml version="1.0" encoding="utf-8"?>
<ds:datastoreItem xmlns:ds="http://schemas.openxmlformats.org/officeDocument/2006/customXml" ds:itemID="{7A168962-8C69-4BA0-80DA-BAA4CE6A4E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27E213-1F8C-48F5-9C37-BEEA9DFF9C18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5cf17749-bda9-4a71-b806-417563aed4e8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96599</TotalTime>
  <Words>559</Words>
  <Application>Microsoft Office PowerPoint</Application>
  <PresentationFormat>On-screen Show (16:10)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Courier New</vt:lpstr>
      <vt:lpstr>Helvetica Neue</vt:lpstr>
      <vt:lpstr>Merriweather Sans</vt:lpstr>
      <vt:lpstr>Noto Sans Symbols</vt:lpstr>
      <vt:lpstr>Segoe UI</vt:lpstr>
      <vt:lpstr>Trebuchet MS</vt:lpstr>
      <vt:lpstr>Verdana</vt:lpstr>
      <vt:lpstr>Wingdings 3</vt:lpstr>
      <vt:lpstr>SG-BizDev-Pitch-pptx-template-WIDE-Feb2014</vt:lpstr>
      <vt:lpstr>NRG Powerpoint Template 2013 Internal Use</vt:lpstr>
      <vt:lpstr>PowerPoint Presentation</vt:lpstr>
      <vt:lpstr>PowerPoint Presentation</vt:lpstr>
      <vt:lpstr>Cessation vs. Prevention</vt:lpstr>
      <vt:lpstr>Building Healthier Communities</vt:lpstr>
      <vt:lpstr>Objective 1: Decrease substances used in Elmore County  Objective 2: Promote awareness of at least 3 underutilized substance use prevention/rehabilitation programs in Elmore County </vt:lpstr>
      <vt:lpstr>What We Know About Disparity </vt:lpstr>
      <vt:lpstr>What We Know About Disparity </vt:lpstr>
      <vt:lpstr>Commercial Tobacco and Population Groups </vt:lpstr>
      <vt:lpstr>Preventing Initiation </vt:lpstr>
      <vt:lpstr>Methods to Prevent Tobacco </vt:lpstr>
      <vt:lpstr>Transtheoretical Model </vt:lpstr>
      <vt:lpstr>Cessation Programs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Glanbia</dc:title>
  <dc:creator>cmyron</dc:creator>
  <cp:lastModifiedBy>Mindy Curran</cp:lastModifiedBy>
  <cp:revision>702</cp:revision>
  <cp:lastPrinted>2019-07-24T17:28:38Z</cp:lastPrinted>
  <dcterms:modified xsi:type="dcterms:W3CDTF">2023-01-21T01:03:35Z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0x0101001E6B0AE510FF8B4E902493FA4C206B8F</vt:lpwstr>
  </property>
</Properties>
</file>