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96" r:id="rId2"/>
    <p:sldId id="286" r:id="rId3"/>
    <p:sldId id="391" r:id="rId4"/>
    <p:sldId id="259" r:id="rId5"/>
    <p:sldId id="399" r:id="rId6"/>
    <p:sldId id="384" r:id="rId7"/>
    <p:sldId id="406" r:id="rId8"/>
    <p:sldId id="409" r:id="rId9"/>
    <p:sldId id="258" r:id="rId10"/>
    <p:sldId id="407" r:id="rId11"/>
    <p:sldId id="410" r:id="rId12"/>
    <p:sldId id="400" r:id="rId13"/>
    <p:sldId id="378" r:id="rId14"/>
    <p:sldId id="264" r:id="rId15"/>
    <p:sldId id="265" r:id="rId16"/>
    <p:sldId id="266" r:id="rId17"/>
    <p:sldId id="271" r:id="rId18"/>
    <p:sldId id="404" r:id="rId19"/>
    <p:sldId id="272" r:id="rId20"/>
    <p:sldId id="273" r:id="rId21"/>
    <p:sldId id="274" r:id="rId22"/>
    <p:sldId id="275" r:id="rId23"/>
    <p:sldId id="276" r:id="rId24"/>
    <p:sldId id="401" r:id="rId25"/>
    <p:sldId id="405" r:id="rId26"/>
    <p:sldId id="380" r:id="rId27"/>
    <p:sldId id="381" r:id="rId28"/>
    <p:sldId id="403" r:id="rId29"/>
    <p:sldId id="402" r:id="rId30"/>
    <p:sldId id="431" r:id="rId31"/>
    <p:sldId id="26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Shields" initials="AS" lastIdx="1" clrIdx="0">
    <p:extLst>
      <p:ext uri="{19B8F6BF-5375-455C-9EA6-DF929625EA0E}">
        <p15:presenceInfo xmlns:p15="http://schemas.microsoft.com/office/powerpoint/2012/main" userId="0eef67c332d24a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F"/>
    <a:srgbClr val="B9C6CD"/>
    <a:srgbClr val="B7C6D0"/>
    <a:srgbClr val="2E415C"/>
    <a:srgbClr val="074136"/>
    <a:srgbClr val="3D7D93"/>
    <a:srgbClr val="DB3059"/>
    <a:srgbClr val="FCC7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CEE61B-EC93-4C3D-BEFE-2E0DF52AFC50}" v="1" dt="2022-09-30T21:41:21.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75097" autoAdjust="0"/>
  </p:normalViewPr>
  <p:slideViewPr>
    <p:cSldViewPr snapToGrid="0">
      <p:cViewPr varScale="1">
        <p:scale>
          <a:sx n="39" d="100"/>
          <a:sy n="39" d="100"/>
        </p:scale>
        <p:origin x="1378" y="43"/>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CC74B"/>
              </a:solidFill>
              <a:ln w="19050">
                <a:solidFill>
                  <a:schemeClr val="lt1"/>
                </a:solidFill>
              </a:ln>
              <a:effectLst/>
            </c:spPr>
            <c:extLst>
              <c:ext xmlns:c16="http://schemas.microsoft.com/office/drawing/2014/chart" uri="{C3380CC4-5D6E-409C-BE32-E72D297353CC}">
                <c16:uniqueId val="{00000001-4578-4764-B0F1-0DB63C27F25B}"/>
              </c:ext>
            </c:extLst>
          </c:dPt>
          <c:dPt>
            <c:idx val="1"/>
            <c:bubble3D val="0"/>
            <c:spPr>
              <a:solidFill>
                <a:srgbClr val="DB3059"/>
              </a:solidFill>
              <a:ln w="19050">
                <a:solidFill>
                  <a:schemeClr val="lt1"/>
                </a:solidFill>
              </a:ln>
              <a:effectLst/>
            </c:spPr>
            <c:extLst>
              <c:ext xmlns:c16="http://schemas.microsoft.com/office/drawing/2014/chart" uri="{C3380CC4-5D6E-409C-BE32-E72D297353CC}">
                <c16:uniqueId val="{00000003-4578-4764-B0F1-0DB63C27F25B}"/>
              </c:ext>
            </c:extLst>
          </c:dPt>
          <c:dPt>
            <c:idx val="2"/>
            <c:bubble3D val="0"/>
            <c:spPr>
              <a:solidFill>
                <a:srgbClr val="2E415C"/>
              </a:solidFill>
              <a:ln w="19050">
                <a:solidFill>
                  <a:schemeClr val="lt1"/>
                </a:solidFill>
              </a:ln>
              <a:effectLst/>
            </c:spPr>
            <c:extLst>
              <c:ext xmlns:c16="http://schemas.microsoft.com/office/drawing/2014/chart" uri="{C3380CC4-5D6E-409C-BE32-E72D297353CC}">
                <c16:uniqueId val="{00000005-4578-4764-B0F1-0DB63C27F2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Rural</c:v>
                </c:pt>
                <c:pt idx="1">
                  <c:v>Frontier</c:v>
                </c:pt>
                <c:pt idx="2">
                  <c:v>Urban</c:v>
                </c:pt>
              </c:strCache>
            </c:strRef>
          </c:cat>
          <c:val>
            <c:numRef>
              <c:f>Sheet1!$B$2:$B$4</c:f>
              <c:numCache>
                <c:formatCode>General</c:formatCode>
                <c:ptCount val="3"/>
                <c:pt idx="0">
                  <c:v>19</c:v>
                </c:pt>
                <c:pt idx="1">
                  <c:v>16</c:v>
                </c:pt>
                <c:pt idx="2">
                  <c:v>9</c:v>
                </c:pt>
              </c:numCache>
            </c:numRef>
          </c:val>
          <c:extLst>
            <c:ext xmlns:c16="http://schemas.microsoft.com/office/drawing/2014/chart" uri="{C3380CC4-5D6E-409C-BE32-E72D297353CC}">
              <c16:uniqueId val="{00000000-A5DE-46C4-877A-002667CACC7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79459279735762"/>
          <c:y val="5.4896568158328954E-2"/>
          <c:w val="0.69144160522421727"/>
          <c:h val="0.90423935097560071"/>
        </c:manualLayout>
      </c:layout>
      <c:pieChart>
        <c:varyColors val="1"/>
        <c:ser>
          <c:idx val="0"/>
          <c:order val="0"/>
          <c:tx>
            <c:strRef>
              <c:f>Sheet1!$B$1</c:f>
              <c:strCache>
                <c:ptCount val="1"/>
                <c:pt idx="0">
                  <c:v>Column1</c:v>
                </c:pt>
              </c:strCache>
            </c:strRef>
          </c:tx>
          <c:spPr>
            <a:ln>
              <a:noFill/>
            </a:ln>
          </c:spPr>
          <c:explosion val="7"/>
          <c:dPt>
            <c:idx val="0"/>
            <c:bubble3D val="0"/>
            <c:explosion val="0"/>
            <c:spPr>
              <a:solidFill>
                <a:srgbClr val="07413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961-4259-B772-944A4B2CC548}"/>
              </c:ext>
            </c:extLst>
          </c:dPt>
          <c:dPt>
            <c:idx val="1"/>
            <c:bubble3D val="0"/>
            <c:explosion val="0"/>
            <c:spPr>
              <a:solidFill>
                <a:srgbClr val="B7C6D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961-4259-B772-944A4B2CC548}"/>
              </c:ext>
            </c:extLst>
          </c:dPt>
          <c:dPt>
            <c:idx val="2"/>
            <c:bubble3D val="0"/>
            <c:explosion val="0"/>
            <c:spPr>
              <a:solidFill>
                <a:srgbClr val="FCC74B"/>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961-4259-B772-944A4B2CC548}"/>
              </c:ext>
            </c:extLst>
          </c:dPt>
          <c:dPt>
            <c:idx val="3"/>
            <c:bubble3D val="0"/>
            <c:explosion val="0"/>
            <c:spPr>
              <a:solidFill>
                <a:srgbClr val="DB305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961-4259-B772-944A4B2CC548}"/>
              </c:ext>
            </c:extLst>
          </c:dPt>
          <c:dPt>
            <c:idx val="4"/>
            <c:bubble3D val="0"/>
            <c:explosion val="0"/>
            <c:spPr>
              <a:solidFill>
                <a:srgbClr val="2E415C"/>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961-4259-B772-944A4B2CC548}"/>
              </c:ext>
            </c:extLst>
          </c:dPt>
          <c:dPt>
            <c:idx val="5"/>
            <c:bubble3D val="0"/>
            <c:explosion val="0"/>
            <c:spPr>
              <a:solidFill>
                <a:srgbClr val="3D7D9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961-4259-B772-944A4B2CC548}"/>
              </c:ext>
            </c:extLst>
          </c:dPt>
          <c:dLbls>
            <c:dLbl>
              <c:idx val="0"/>
              <c:layout>
                <c:manualLayout>
                  <c:x val="-0.14894930805767082"/>
                  <c:y val="0.19458333951193951"/>
                </c:manualLayout>
              </c:layout>
              <c:tx>
                <c:rich>
                  <a:bodyPr rot="0" spcFirstLastPara="1" vertOverflow="ellipsis" vert="horz" wrap="square" lIns="38100" tIns="19050" rIns="38100" bIns="19050" anchor="ctr" anchorCtr="1">
                    <a:noAutofit/>
                  </a:bodyPr>
                  <a:lstStyle/>
                  <a:p>
                    <a:pPr>
                      <a:defRPr sz="1450" b="0" i="0" u="none" strike="noStrike" kern="1200" spc="0" baseline="0">
                        <a:solidFill>
                          <a:schemeClr val="bg1"/>
                        </a:solidFill>
                        <a:latin typeface="Open Sans"/>
                        <a:ea typeface="+mn-ea"/>
                        <a:cs typeface="+mn-cs"/>
                      </a:defRPr>
                    </a:pPr>
                    <a:fld id="{6D2401E9-4562-4A5F-984A-487EB661B9FB}" type="CATEGORYNAME">
                      <a:rPr lang="en-US" sz="1450" b="0">
                        <a:solidFill>
                          <a:schemeClr val="bg1"/>
                        </a:solidFill>
                        <a:latin typeface="Open Sans"/>
                      </a:rPr>
                      <a:pPr>
                        <a:defRPr sz="1450" b="0">
                          <a:solidFill>
                            <a:schemeClr val="bg1"/>
                          </a:solidFill>
                          <a:latin typeface="Open Sans"/>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450" b="0" i="0" u="none" strike="noStrike" kern="1200" spc="0" baseline="0">
                      <a:solidFill>
                        <a:schemeClr val="bg1"/>
                      </a:solidFill>
                      <a:latin typeface="Open Sans"/>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1453430852500169"/>
                      <c:h val="0.16015392143778637"/>
                    </c:manualLayout>
                  </c15:layout>
                  <c15:dlblFieldTable/>
                  <c15:showDataLabelsRange val="0"/>
                </c:ext>
                <c:ext xmlns:c16="http://schemas.microsoft.com/office/drawing/2014/chart" uri="{C3380CC4-5D6E-409C-BE32-E72D297353CC}">
                  <c16:uniqueId val="{00000002-1961-4259-B772-944A4B2CC548}"/>
                </c:ext>
              </c:extLst>
            </c:dLbl>
            <c:dLbl>
              <c:idx val="1"/>
              <c:layout>
                <c:manualLayout>
                  <c:x val="-0.17865383013325509"/>
                  <c:y val="6.0120492397678899E-5"/>
                </c:manualLayout>
              </c:layout>
              <c:spPr>
                <a:noFill/>
                <a:ln>
                  <a:noFill/>
                </a:ln>
                <a:effectLst/>
              </c:spPr>
              <c:txPr>
                <a:bodyPr rot="0" spcFirstLastPara="1" vertOverflow="ellipsis" vert="horz" wrap="square" lIns="38100" tIns="19050" rIns="38100" bIns="19050" anchor="ctr" anchorCtr="1">
                  <a:spAutoFit/>
                </a:bodyPr>
                <a:lstStyle/>
                <a:p>
                  <a:pPr>
                    <a:defRPr sz="1450" b="0" i="0" u="none" strike="noStrike" kern="1200" spc="0" baseline="0">
                      <a:solidFill>
                        <a:schemeClr val="bg1"/>
                      </a:solidFill>
                      <a:latin typeface="Open Sans"/>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61-4259-B772-944A4B2CC548}"/>
                </c:ext>
              </c:extLst>
            </c:dLbl>
            <c:dLbl>
              <c:idx val="2"/>
              <c:layout>
                <c:manualLayout>
                  <c:x val="-0.14500052919580797"/>
                  <c:y val="-0.20488289069798496"/>
                </c:manualLayout>
              </c:layout>
              <c:spPr>
                <a:noFill/>
                <a:ln>
                  <a:noFill/>
                </a:ln>
                <a:effectLst/>
              </c:spPr>
              <c:txPr>
                <a:bodyPr rot="0" spcFirstLastPara="1" vertOverflow="ellipsis" vert="horz" wrap="square" lIns="38100" tIns="19050" rIns="38100" bIns="19050" anchor="ctr" anchorCtr="1">
                  <a:spAutoFit/>
                </a:bodyPr>
                <a:lstStyle/>
                <a:p>
                  <a:pPr>
                    <a:defRPr sz="1450" b="0" i="0" u="none" strike="noStrike" kern="1200" spc="0" baseline="0">
                      <a:solidFill>
                        <a:schemeClr val="bg1"/>
                      </a:solidFill>
                      <a:latin typeface="Open Sans"/>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61-4259-B772-944A4B2CC548}"/>
                </c:ext>
              </c:extLst>
            </c:dLbl>
            <c:dLbl>
              <c:idx val="3"/>
              <c:layout>
                <c:manualLayout>
                  <c:x val="0.15550349846081768"/>
                  <c:y val="-0.17894052967955285"/>
                </c:manualLayout>
              </c:layout>
              <c:tx>
                <c:rich>
                  <a:bodyPr rot="0" spcFirstLastPara="1" vertOverflow="ellipsis" vert="horz" wrap="square" lIns="38100" tIns="19050" rIns="38100" bIns="19050" anchor="ctr" anchorCtr="1">
                    <a:noAutofit/>
                  </a:bodyPr>
                  <a:lstStyle/>
                  <a:p>
                    <a:pPr>
                      <a:defRPr sz="1450" b="0" i="0" u="none" strike="noStrike" kern="1200" spc="0" baseline="0">
                        <a:solidFill>
                          <a:schemeClr val="bg1"/>
                        </a:solidFill>
                        <a:latin typeface="Open Sans"/>
                        <a:ea typeface="+mn-ea"/>
                        <a:cs typeface="+mn-cs"/>
                      </a:defRPr>
                    </a:pPr>
                    <a:fld id="{B3ADFB43-6344-4334-996A-66AE6E7CCC92}" type="CATEGORYNAME">
                      <a:rPr lang="en-US" sz="1100" b="0">
                        <a:latin typeface="Open Sans"/>
                      </a:rPr>
                      <a:pPr>
                        <a:defRPr sz="1450" b="0">
                          <a:solidFill>
                            <a:schemeClr val="bg1"/>
                          </a:solidFill>
                          <a:latin typeface="Open Sans"/>
                        </a:defRPr>
                      </a:pPr>
                      <a:t>[CATEGORY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450" b="0" i="0" u="none" strike="noStrike" kern="1200" spc="0" baseline="0">
                      <a:solidFill>
                        <a:schemeClr val="bg1"/>
                      </a:solidFill>
                      <a:latin typeface="Open Sans"/>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2508177454653433"/>
                      <c:h val="0.2046385886086273"/>
                    </c:manualLayout>
                  </c15:layout>
                  <c15:dlblFieldTable/>
                  <c15:showDataLabelsRange val="0"/>
                </c:ext>
                <c:ext xmlns:c16="http://schemas.microsoft.com/office/drawing/2014/chart" uri="{C3380CC4-5D6E-409C-BE32-E72D297353CC}">
                  <c16:uniqueId val="{00000007-1961-4259-B772-944A4B2CC548}"/>
                </c:ext>
              </c:extLst>
            </c:dLbl>
            <c:dLbl>
              <c:idx val="4"/>
              <c:layout>
                <c:manualLayout>
                  <c:x val="0.23464899999470623"/>
                  <c:y val="-2.4037265960487721E-3"/>
                </c:manualLayout>
              </c:layout>
              <c:spPr>
                <a:noFill/>
                <a:ln>
                  <a:noFill/>
                </a:ln>
                <a:effectLst/>
              </c:spPr>
              <c:txPr>
                <a:bodyPr rot="0" spcFirstLastPara="1" vertOverflow="ellipsis" vert="horz" wrap="square" lIns="38100" tIns="19050" rIns="38100" bIns="19050" anchor="ctr" anchorCtr="1">
                  <a:spAutoFit/>
                </a:bodyPr>
                <a:lstStyle/>
                <a:p>
                  <a:pPr>
                    <a:defRPr sz="1450" b="0" i="0" u="none" strike="noStrike" kern="1200" spc="0" baseline="0">
                      <a:solidFill>
                        <a:schemeClr val="bg1"/>
                      </a:solidFill>
                      <a:latin typeface="Open Sans"/>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61-4259-B772-944A4B2CC548}"/>
                </c:ext>
              </c:extLst>
            </c:dLbl>
            <c:dLbl>
              <c:idx val="5"/>
              <c:layout>
                <c:manualLayout>
                  <c:x val="0.11831248288234673"/>
                  <c:y val="0.18245221286225102"/>
                </c:manualLayout>
              </c:layout>
              <c:spPr>
                <a:noFill/>
                <a:ln>
                  <a:noFill/>
                </a:ln>
                <a:effectLst/>
              </c:spPr>
              <c:txPr>
                <a:bodyPr rot="0" spcFirstLastPara="1" vertOverflow="ellipsis" vert="horz" wrap="square" lIns="38100" tIns="19050" rIns="38100" bIns="19050" anchor="ctr" anchorCtr="1">
                  <a:spAutoFit/>
                </a:bodyPr>
                <a:lstStyle/>
                <a:p>
                  <a:pPr>
                    <a:defRPr sz="1450" b="0" i="0" u="none" strike="noStrike" kern="1200" spc="0" baseline="0">
                      <a:solidFill>
                        <a:schemeClr val="bg1"/>
                      </a:solidFill>
                      <a:latin typeface="Open Sans"/>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61-4259-B772-944A4B2CC548}"/>
                </c:ext>
              </c:extLst>
            </c:dLbl>
            <c:spPr>
              <a:noFill/>
              <a:ln>
                <a:noFill/>
              </a:ln>
              <a:effectLst/>
            </c:spPr>
            <c:txPr>
              <a:bodyPr rot="0" spcFirstLastPara="1" vertOverflow="ellipsis" vert="horz" wrap="square" lIns="38100" tIns="19050" rIns="38100" bIns="19050" anchor="ctr" anchorCtr="1">
                <a:spAutoFit/>
              </a:bodyPr>
              <a:lstStyle/>
              <a:p>
                <a:pPr>
                  <a:defRPr sz="1450" b="0" i="0" u="none" strike="noStrike" kern="1200" spc="0" baseline="0">
                    <a:solidFill>
                      <a:schemeClr val="accent1"/>
                    </a:solidFill>
                    <a:latin typeface="Open Sans"/>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Professional Development </c:v>
                </c:pt>
                <c:pt idx="1">
                  <c:v>On-site Technical Assitance </c:v>
                </c:pt>
                <c:pt idx="2">
                  <c:v>Community Outreach Events</c:v>
                </c:pt>
                <c:pt idx="3">
                  <c:v>Implementation Evaluation and Data Collection/Analysis</c:v>
                </c:pt>
                <c:pt idx="4">
                  <c:v>On-site Clinician</c:v>
                </c:pt>
                <c:pt idx="5">
                  <c:v>Resources </c:v>
                </c:pt>
              </c:strCache>
            </c:strRef>
          </c:cat>
          <c:val>
            <c:numRef>
              <c:f>Sheet1!$B$2:$B$7</c:f>
              <c:numCache>
                <c:formatCode>General</c:formatCode>
                <c:ptCount val="6"/>
                <c:pt idx="0">
                  <c:v>17</c:v>
                </c:pt>
                <c:pt idx="1">
                  <c:v>17</c:v>
                </c:pt>
                <c:pt idx="2">
                  <c:v>17</c:v>
                </c:pt>
                <c:pt idx="3">
                  <c:v>17</c:v>
                </c:pt>
                <c:pt idx="4">
                  <c:v>17</c:v>
                </c:pt>
                <c:pt idx="5">
                  <c:v>17</c:v>
                </c:pt>
              </c:numCache>
            </c:numRef>
          </c:val>
          <c:extLst>
            <c:ext xmlns:c16="http://schemas.microsoft.com/office/drawing/2014/chart" uri="{C3380CC4-5D6E-409C-BE32-E72D297353CC}">
              <c16:uniqueId val="{00000000-1961-4259-B772-944A4B2CC54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666808-33F2-4F02-BD55-9CFBF9D6E5F3}" type="doc">
      <dgm:prSet loTypeId="urn:microsoft.com/office/officeart/2005/8/layout/chart3" loCatId="cycle" qsTypeId="urn:microsoft.com/office/officeart/2005/8/quickstyle/simple1" qsCatId="simple" csTypeId="urn:microsoft.com/office/officeart/2005/8/colors/colorful2" csCatId="colorful" phldr="1"/>
      <dgm:spPr/>
      <dgm:t>
        <a:bodyPr/>
        <a:lstStyle/>
        <a:p>
          <a:endParaRPr lang="en-US"/>
        </a:p>
      </dgm:t>
    </dgm:pt>
    <dgm:pt modelId="{26CD3870-5915-4485-B1BE-791D1CFB6651}">
      <dgm:prSet phldrT="[Text]" custT="1"/>
      <dgm:spPr>
        <a:solidFill>
          <a:srgbClr val="074136"/>
        </a:solidFill>
      </dgm:spPr>
      <dgm:t>
        <a:bodyPr/>
        <a:lstStyle/>
        <a:p>
          <a:r>
            <a:rPr lang="en-US" sz="1200" b="0" dirty="0">
              <a:latin typeface="Open Sans"/>
            </a:rPr>
            <a:t>Current, qualified licensure </a:t>
          </a:r>
        </a:p>
      </dgm:t>
    </dgm:pt>
    <dgm:pt modelId="{812D2597-4652-41C8-9EE5-30B183524BAA}" type="parTrans" cxnId="{B6509904-EC63-419B-B314-510C57FCB305}">
      <dgm:prSet/>
      <dgm:spPr/>
      <dgm:t>
        <a:bodyPr/>
        <a:lstStyle/>
        <a:p>
          <a:endParaRPr lang="en-US" b="1">
            <a:latin typeface="Candara" panose="020E0502030303020204" pitchFamily="34" charset="0"/>
          </a:endParaRPr>
        </a:p>
      </dgm:t>
    </dgm:pt>
    <dgm:pt modelId="{C4BFC52A-2196-410A-9CA3-000BA05821C6}" type="sibTrans" cxnId="{B6509904-EC63-419B-B314-510C57FCB305}">
      <dgm:prSet/>
      <dgm:spPr/>
      <dgm:t>
        <a:bodyPr/>
        <a:lstStyle/>
        <a:p>
          <a:endParaRPr lang="en-US" b="1">
            <a:latin typeface="Candara" panose="020E0502030303020204" pitchFamily="34" charset="0"/>
          </a:endParaRPr>
        </a:p>
      </dgm:t>
    </dgm:pt>
    <dgm:pt modelId="{388BFC7E-27DA-4499-A956-8738312958A8}">
      <dgm:prSet phldrT="[Text]" custT="1"/>
      <dgm:spPr>
        <a:solidFill>
          <a:srgbClr val="2E415C"/>
        </a:solidFill>
      </dgm:spPr>
      <dgm:t>
        <a:bodyPr/>
        <a:lstStyle/>
        <a:p>
          <a:r>
            <a:rPr lang="en-US" sz="1200" b="0" dirty="0">
              <a:latin typeface="Open Sans"/>
            </a:rPr>
            <a:t>Participate as a member of the Executive school team</a:t>
          </a:r>
        </a:p>
        <a:p>
          <a:endParaRPr lang="en-US" sz="1200" b="1" dirty="0">
            <a:latin typeface="Open Sans"/>
          </a:endParaRPr>
        </a:p>
        <a:p>
          <a:endParaRPr lang="en-US" sz="1200" b="1" dirty="0">
            <a:latin typeface="Open Sans"/>
          </a:endParaRPr>
        </a:p>
      </dgm:t>
    </dgm:pt>
    <dgm:pt modelId="{1DCDC95C-E380-4323-ADE7-F2A250F692EA}" type="parTrans" cxnId="{C96F6B69-89B7-4C98-8F90-E51B2DCDBF60}">
      <dgm:prSet/>
      <dgm:spPr/>
      <dgm:t>
        <a:bodyPr/>
        <a:lstStyle/>
        <a:p>
          <a:endParaRPr lang="en-US" b="1">
            <a:latin typeface="Candara" panose="020E0502030303020204" pitchFamily="34" charset="0"/>
          </a:endParaRPr>
        </a:p>
      </dgm:t>
    </dgm:pt>
    <dgm:pt modelId="{B215E4E2-6268-49FB-A811-B5CD16E6F379}" type="sibTrans" cxnId="{C96F6B69-89B7-4C98-8F90-E51B2DCDBF60}">
      <dgm:prSet/>
      <dgm:spPr/>
      <dgm:t>
        <a:bodyPr/>
        <a:lstStyle/>
        <a:p>
          <a:endParaRPr lang="en-US" b="1">
            <a:latin typeface="Candara" panose="020E0502030303020204" pitchFamily="34" charset="0"/>
          </a:endParaRPr>
        </a:p>
      </dgm:t>
    </dgm:pt>
    <dgm:pt modelId="{FEBA8B76-519D-43D4-9CDE-1C0512ED2EE7}">
      <dgm:prSet phldrT="[Text]" custT="1"/>
      <dgm:spPr>
        <a:solidFill>
          <a:srgbClr val="DB3059"/>
        </a:solidFill>
      </dgm:spPr>
      <dgm:t>
        <a:bodyPr/>
        <a:lstStyle/>
        <a:p>
          <a:r>
            <a:rPr lang="en-US" sz="1200" b="0" dirty="0">
              <a:latin typeface="Open Sans"/>
            </a:rPr>
            <a:t>Provide staff and personnel with consultation services </a:t>
          </a:r>
        </a:p>
      </dgm:t>
    </dgm:pt>
    <dgm:pt modelId="{44228A42-FB68-4747-9054-B3FDE1EA1CD9}" type="parTrans" cxnId="{AB3E8E2E-A743-4CB7-91FD-20BE8E112E83}">
      <dgm:prSet/>
      <dgm:spPr/>
      <dgm:t>
        <a:bodyPr/>
        <a:lstStyle/>
        <a:p>
          <a:endParaRPr lang="en-US" b="1">
            <a:latin typeface="Candara" panose="020E0502030303020204" pitchFamily="34" charset="0"/>
          </a:endParaRPr>
        </a:p>
      </dgm:t>
    </dgm:pt>
    <dgm:pt modelId="{C16CF9B1-70A5-476A-AC8B-C980BA1C2185}" type="sibTrans" cxnId="{AB3E8E2E-A743-4CB7-91FD-20BE8E112E83}">
      <dgm:prSet/>
      <dgm:spPr/>
      <dgm:t>
        <a:bodyPr/>
        <a:lstStyle/>
        <a:p>
          <a:endParaRPr lang="en-US" b="1">
            <a:latin typeface="Candara" panose="020E0502030303020204" pitchFamily="34" charset="0"/>
          </a:endParaRPr>
        </a:p>
      </dgm:t>
    </dgm:pt>
    <dgm:pt modelId="{510DEB84-A9CF-49F5-A974-85CADB0073CD}">
      <dgm:prSet phldrT="[Text]" custT="1"/>
      <dgm:spPr>
        <a:solidFill>
          <a:srgbClr val="3D7D93"/>
        </a:solidFill>
      </dgm:spPr>
      <dgm:t>
        <a:bodyPr/>
        <a:lstStyle/>
        <a:p>
          <a:r>
            <a:rPr lang="en-US" sz="1200" b="0" dirty="0">
              <a:latin typeface="Open Sans"/>
            </a:rPr>
            <a:t>Provide individual, family, or group counseling to students and their families, in person</a:t>
          </a:r>
        </a:p>
      </dgm:t>
    </dgm:pt>
    <dgm:pt modelId="{A34C266C-94DD-4860-9D16-7A619BA8A66E}" type="parTrans" cxnId="{BF718BF7-4856-4AB7-96DD-21D6ED5A1C78}">
      <dgm:prSet/>
      <dgm:spPr/>
      <dgm:t>
        <a:bodyPr/>
        <a:lstStyle/>
        <a:p>
          <a:endParaRPr lang="en-US" b="1">
            <a:latin typeface="Candara" panose="020E0502030303020204" pitchFamily="34" charset="0"/>
          </a:endParaRPr>
        </a:p>
      </dgm:t>
    </dgm:pt>
    <dgm:pt modelId="{9634D225-18B3-4FAB-A4EE-2F45B3334351}" type="sibTrans" cxnId="{BF718BF7-4856-4AB7-96DD-21D6ED5A1C78}">
      <dgm:prSet/>
      <dgm:spPr/>
      <dgm:t>
        <a:bodyPr/>
        <a:lstStyle/>
        <a:p>
          <a:endParaRPr lang="en-US" b="1">
            <a:latin typeface="Candara" panose="020E0502030303020204" pitchFamily="34" charset="0"/>
          </a:endParaRPr>
        </a:p>
      </dgm:t>
    </dgm:pt>
    <dgm:pt modelId="{FC978ED0-B777-43DE-B5DF-54B2B23C0ED2}">
      <dgm:prSet phldrT="[Text]" custT="1"/>
      <dgm:spPr/>
      <dgm:t>
        <a:bodyPr/>
        <a:lstStyle/>
        <a:p>
          <a:pPr marL="0">
            <a:lnSpc>
              <a:spcPct val="100000"/>
            </a:lnSpc>
            <a:spcAft>
              <a:spcPts val="0"/>
            </a:spcAft>
          </a:pPr>
          <a:endParaRPr lang="en-US" sz="1200" b="0" dirty="0">
            <a:latin typeface="Open Sans"/>
          </a:endParaRPr>
        </a:p>
        <a:p>
          <a:pPr marL="0">
            <a:lnSpc>
              <a:spcPct val="100000"/>
            </a:lnSpc>
            <a:spcAft>
              <a:spcPts val="0"/>
            </a:spcAft>
          </a:pPr>
          <a:r>
            <a:rPr lang="en-US" sz="1200" b="0" dirty="0">
              <a:latin typeface="Open Sans"/>
            </a:rPr>
            <a:t>Provide referrals to students, families, and staff. As well as track access to services from those referrals</a:t>
          </a:r>
        </a:p>
      </dgm:t>
    </dgm:pt>
    <dgm:pt modelId="{74CB206E-A5A8-4622-9C57-7F6C156A0E5A}" type="parTrans" cxnId="{037C0914-C156-4FCC-AC76-61317C8F4D46}">
      <dgm:prSet/>
      <dgm:spPr/>
      <dgm:t>
        <a:bodyPr/>
        <a:lstStyle/>
        <a:p>
          <a:endParaRPr lang="en-US" b="1">
            <a:latin typeface="Candara" panose="020E0502030303020204" pitchFamily="34" charset="0"/>
          </a:endParaRPr>
        </a:p>
      </dgm:t>
    </dgm:pt>
    <dgm:pt modelId="{0AA86D27-0769-4129-81EC-B05384AB341C}" type="sibTrans" cxnId="{037C0914-C156-4FCC-AC76-61317C8F4D46}">
      <dgm:prSet/>
      <dgm:spPr/>
      <dgm:t>
        <a:bodyPr/>
        <a:lstStyle/>
        <a:p>
          <a:endParaRPr lang="en-US" b="1">
            <a:latin typeface="Candara" panose="020E0502030303020204" pitchFamily="34" charset="0"/>
          </a:endParaRPr>
        </a:p>
      </dgm:t>
    </dgm:pt>
    <dgm:pt modelId="{65349817-209E-4FEA-8893-4A00BE5D1DF0}">
      <dgm:prSet phldrT="[Text]" custT="1"/>
      <dgm:spPr>
        <a:solidFill>
          <a:srgbClr val="074136"/>
        </a:solidFill>
      </dgm:spPr>
      <dgm:t>
        <a:bodyPr/>
        <a:lstStyle/>
        <a:p>
          <a:r>
            <a:rPr lang="en-US" sz="1200" b="0" dirty="0">
              <a:latin typeface="Open Sans"/>
            </a:rPr>
            <a:t>Master's level </a:t>
          </a:r>
        </a:p>
      </dgm:t>
    </dgm:pt>
    <dgm:pt modelId="{19352DBC-441F-4FC6-83CF-217B797057E3}" type="parTrans" cxnId="{25EB5721-A906-4B3D-99C6-F3A996A4FBE1}">
      <dgm:prSet/>
      <dgm:spPr/>
      <dgm:t>
        <a:bodyPr/>
        <a:lstStyle/>
        <a:p>
          <a:endParaRPr lang="en-US"/>
        </a:p>
      </dgm:t>
    </dgm:pt>
    <dgm:pt modelId="{1C100D13-3D54-4D01-9159-4D218397B392}" type="sibTrans" cxnId="{25EB5721-A906-4B3D-99C6-F3A996A4FBE1}">
      <dgm:prSet/>
      <dgm:spPr/>
      <dgm:t>
        <a:bodyPr/>
        <a:lstStyle/>
        <a:p>
          <a:endParaRPr lang="en-US"/>
        </a:p>
      </dgm:t>
    </dgm:pt>
    <dgm:pt modelId="{B7BAA47A-C38F-4BBE-9330-1B941989C51D}">
      <dgm:prSet phldrT="[Text]" custT="1"/>
      <dgm:spPr>
        <a:solidFill>
          <a:srgbClr val="B7C6D0"/>
        </a:solidFill>
        <a:ln>
          <a:noFill/>
        </a:ln>
      </dgm:spPr>
      <dgm:t>
        <a:bodyPr/>
        <a:lstStyle/>
        <a:p>
          <a:r>
            <a:rPr lang="en-US" sz="1200" b="0" dirty="0">
              <a:latin typeface="Open Sans"/>
            </a:rPr>
            <a:t>Participate in all AWARE and school-based training opportunities</a:t>
          </a:r>
        </a:p>
      </dgm:t>
    </dgm:pt>
    <dgm:pt modelId="{C5F2C169-0DD9-49EB-B823-C04C70C3D310}" type="sibTrans" cxnId="{5AEACFD5-784D-42C8-BE2F-F3FC7B94CC1D}">
      <dgm:prSet/>
      <dgm:spPr/>
      <dgm:t>
        <a:bodyPr/>
        <a:lstStyle/>
        <a:p>
          <a:endParaRPr lang="en-US" b="1">
            <a:latin typeface="Candara" panose="020E0502030303020204" pitchFamily="34" charset="0"/>
          </a:endParaRPr>
        </a:p>
      </dgm:t>
    </dgm:pt>
    <dgm:pt modelId="{28DCE8DB-31B6-4047-9913-BD6E806DEB91}" type="parTrans" cxnId="{5AEACFD5-784D-42C8-BE2F-F3FC7B94CC1D}">
      <dgm:prSet/>
      <dgm:spPr/>
      <dgm:t>
        <a:bodyPr/>
        <a:lstStyle/>
        <a:p>
          <a:endParaRPr lang="en-US" b="1">
            <a:latin typeface="Candara" panose="020E0502030303020204" pitchFamily="34" charset="0"/>
          </a:endParaRPr>
        </a:p>
      </dgm:t>
    </dgm:pt>
    <dgm:pt modelId="{A7451BA4-FBE7-44B9-8D4D-07E13D850AA8}">
      <dgm:prSet phldrT="[Text]" custT="1"/>
      <dgm:spPr/>
      <dgm:t>
        <a:bodyPr/>
        <a:lstStyle/>
        <a:p>
          <a:endParaRPr lang="en-US"/>
        </a:p>
      </dgm:t>
    </dgm:pt>
    <dgm:pt modelId="{3C5AA96A-F0B2-42D3-81F9-3EF8E81BC7F7}" type="parTrans" cxnId="{07C5F43A-1512-46E9-977A-950FCD81B5DB}">
      <dgm:prSet/>
      <dgm:spPr/>
      <dgm:t>
        <a:bodyPr/>
        <a:lstStyle/>
        <a:p>
          <a:endParaRPr lang="en-US"/>
        </a:p>
      </dgm:t>
    </dgm:pt>
    <dgm:pt modelId="{5FC13710-F1E9-4859-A839-A8DE09A3272E}" type="sibTrans" cxnId="{07C5F43A-1512-46E9-977A-950FCD81B5DB}">
      <dgm:prSet/>
      <dgm:spPr/>
      <dgm:t>
        <a:bodyPr/>
        <a:lstStyle/>
        <a:p>
          <a:endParaRPr lang="en-US"/>
        </a:p>
      </dgm:t>
    </dgm:pt>
    <dgm:pt modelId="{6E72A144-4505-4ECE-BDB3-4F011E1F7EC6}">
      <dgm:prSet phldrT="[Text]" custT="1"/>
      <dgm:spPr/>
      <dgm:t>
        <a:bodyPr/>
        <a:lstStyle/>
        <a:p>
          <a:endParaRPr lang="en-US" dirty="0"/>
        </a:p>
      </dgm:t>
    </dgm:pt>
    <dgm:pt modelId="{A29AB8E5-8EC0-4F1E-9A3D-B2AA8E9A2274}" type="parTrans" cxnId="{F5E3EDA1-A18F-4F98-96D8-392D2F69084F}">
      <dgm:prSet/>
      <dgm:spPr/>
      <dgm:t>
        <a:bodyPr/>
        <a:lstStyle/>
        <a:p>
          <a:endParaRPr lang="en-US"/>
        </a:p>
      </dgm:t>
    </dgm:pt>
    <dgm:pt modelId="{58DF6093-822A-4403-BA8D-2E7A1907C1EE}" type="sibTrans" cxnId="{F5E3EDA1-A18F-4F98-96D8-392D2F69084F}">
      <dgm:prSet/>
      <dgm:spPr/>
      <dgm:t>
        <a:bodyPr/>
        <a:lstStyle/>
        <a:p>
          <a:endParaRPr lang="en-US"/>
        </a:p>
      </dgm:t>
    </dgm:pt>
    <dgm:pt modelId="{14A0620D-48CF-4287-9FE5-AB74E9132E39}">
      <dgm:prSet phldrT="[Text]" custT="1"/>
      <dgm:spPr>
        <a:solidFill>
          <a:srgbClr val="FCC74B"/>
        </a:solidFill>
      </dgm:spPr>
      <dgm:t>
        <a:bodyPr/>
        <a:lstStyle/>
        <a:p>
          <a:endParaRPr lang="en-US" sz="1200" b="1" dirty="0">
            <a:latin typeface="Open Sans"/>
          </a:endParaRPr>
        </a:p>
        <a:p>
          <a:r>
            <a:rPr lang="en-US" sz="1200" b="0" dirty="0">
              <a:latin typeface="Open Sans"/>
            </a:rPr>
            <a:t>Billing: bill based on private and public insurance fee schedules. If not billable, invoice Project AWARE</a:t>
          </a:r>
        </a:p>
      </dgm:t>
    </dgm:pt>
    <dgm:pt modelId="{71207ED2-9CF2-414B-A8D5-B99FA1B93AB3}" type="parTrans" cxnId="{7DAD46F7-BCE9-492B-821A-5C18F04B0483}">
      <dgm:prSet/>
      <dgm:spPr/>
      <dgm:t>
        <a:bodyPr/>
        <a:lstStyle/>
        <a:p>
          <a:endParaRPr lang="en-US"/>
        </a:p>
      </dgm:t>
    </dgm:pt>
    <dgm:pt modelId="{5C86F3B8-E4F5-4BEC-8272-33A46A464F49}" type="sibTrans" cxnId="{7DAD46F7-BCE9-492B-821A-5C18F04B0483}">
      <dgm:prSet/>
      <dgm:spPr/>
      <dgm:t>
        <a:bodyPr/>
        <a:lstStyle/>
        <a:p>
          <a:endParaRPr lang="en-US"/>
        </a:p>
      </dgm:t>
    </dgm:pt>
    <dgm:pt modelId="{D616989D-93AB-47ED-8990-5AA474BEC5AF}">
      <dgm:prSet phldrT="[Text]" custT="1"/>
      <dgm:spPr>
        <a:solidFill>
          <a:srgbClr val="074136"/>
        </a:solidFill>
      </dgm:spPr>
      <dgm:t>
        <a:bodyPr/>
        <a:lstStyle/>
        <a:p>
          <a:r>
            <a:rPr lang="en-US" sz="1200" b="0" dirty="0">
              <a:latin typeface="Open Sans"/>
            </a:rPr>
            <a:t>If not clinically licensed, must receive</a:t>
          </a:r>
          <a:br>
            <a:rPr lang="en-US" sz="1200" b="0" dirty="0">
              <a:latin typeface="Open Sans"/>
            </a:rPr>
          </a:br>
          <a:r>
            <a:rPr lang="en-US" sz="1200" b="0" dirty="0">
              <a:latin typeface="Open Sans"/>
            </a:rPr>
            <a:t>supervision.</a:t>
          </a:r>
        </a:p>
      </dgm:t>
    </dgm:pt>
    <dgm:pt modelId="{F6AF4ADA-849D-490D-B61C-184B4321627F}" type="parTrans" cxnId="{30F98066-146C-4B10-81A8-51DB83127C25}">
      <dgm:prSet/>
      <dgm:spPr/>
      <dgm:t>
        <a:bodyPr/>
        <a:lstStyle/>
        <a:p>
          <a:endParaRPr lang="en-US"/>
        </a:p>
      </dgm:t>
    </dgm:pt>
    <dgm:pt modelId="{556C25F9-7B95-4A86-B6AC-8410F1E9B986}" type="sibTrans" cxnId="{30F98066-146C-4B10-81A8-51DB83127C25}">
      <dgm:prSet/>
      <dgm:spPr/>
      <dgm:t>
        <a:bodyPr/>
        <a:lstStyle/>
        <a:p>
          <a:endParaRPr lang="en-US"/>
        </a:p>
      </dgm:t>
    </dgm:pt>
    <dgm:pt modelId="{8F36CAB1-58DC-4C1B-BF0E-CEBF21F1AE21}" type="pres">
      <dgm:prSet presAssocID="{51666808-33F2-4F02-BD55-9CFBF9D6E5F3}" presName="compositeShape" presStyleCnt="0">
        <dgm:presLayoutVars>
          <dgm:chMax val="7"/>
          <dgm:dir/>
          <dgm:resizeHandles val="exact"/>
        </dgm:presLayoutVars>
      </dgm:prSet>
      <dgm:spPr/>
    </dgm:pt>
    <dgm:pt modelId="{8D93ADD2-CDD3-4DE0-BC69-7E180507ED83}" type="pres">
      <dgm:prSet presAssocID="{51666808-33F2-4F02-BD55-9CFBF9D6E5F3}" presName="wedge1" presStyleLbl="node1" presStyleIdx="0" presStyleCnt="7" custLinFactNeighborX="-2399" custLinFactNeighborY="5281"/>
      <dgm:spPr/>
    </dgm:pt>
    <dgm:pt modelId="{A74AB307-DA55-414D-8CA0-70D1C77078A3}" type="pres">
      <dgm:prSet presAssocID="{51666808-33F2-4F02-BD55-9CFBF9D6E5F3}" presName="wedge1Tx" presStyleLbl="node1" presStyleIdx="0" presStyleCnt="7">
        <dgm:presLayoutVars>
          <dgm:chMax val="0"/>
          <dgm:chPref val="0"/>
          <dgm:bulletEnabled val="1"/>
        </dgm:presLayoutVars>
      </dgm:prSet>
      <dgm:spPr/>
    </dgm:pt>
    <dgm:pt modelId="{50AACB26-4662-4321-B0ED-D1BC5FEA64D0}" type="pres">
      <dgm:prSet presAssocID="{51666808-33F2-4F02-BD55-9CFBF9D6E5F3}" presName="wedge2" presStyleLbl="node1" presStyleIdx="1" presStyleCnt="7" custLinFactNeighborX="362" custLinFactNeighborY="-355"/>
      <dgm:spPr/>
    </dgm:pt>
    <dgm:pt modelId="{406349BE-1EC2-47EA-B3FE-ED79C545EEC4}" type="pres">
      <dgm:prSet presAssocID="{51666808-33F2-4F02-BD55-9CFBF9D6E5F3}" presName="wedge2Tx" presStyleLbl="node1" presStyleIdx="1" presStyleCnt="7">
        <dgm:presLayoutVars>
          <dgm:chMax val="0"/>
          <dgm:chPref val="0"/>
          <dgm:bulletEnabled val="1"/>
        </dgm:presLayoutVars>
      </dgm:prSet>
      <dgm:spPr/>
    </dgm:pt>
    <dgm:pt modelId="{E2A434DE-B6AC-4EC8-B423-078C3E5039D2}" type="pres">
      <dgm:prSet presAssocID="{51666808-33F2-4F02-BD55-9CFBF9D6E5F3}" presName="wedge3" presStyleLbl="node1" presStyleIdx="2" presStyleCnt="7" custLinFactNeighborX="300" custLinFactNeighborY="-58"/>
      <dgm:spPr/>
    </dgm:pt>
    <dgm:pt modelId="{703E032B-8ADD-4303-900B-651B529B237E}" type="pres">
      <dgm:prSet presAssocID="{51666808-33F2-4F02-BD55-9CFBF9D6E5F3}" presName="wedge3Tx" presStyleLbl="node1" presStyleIdx="2" presStyleCnt="7">
        <dgm:presLayoutVars>
          <dgm:chMax val="0"/>
          <dgm:chPref val="0"/>
          <dgm:bulletEnabled val="1"/>
        </dgm:presLayoutVars>
      </dgm:prSet>
      <dgm:spPr/>
    </dgm:pt>
    <dgm:pt modelId="{51AB1461-2F34-460D-ADBA-ADB722B21EAF}" type="pres">
      <dgm:prSet presAssocID="{51666808-33F2-4F02-BD55-9CFBF9D6E5F3}" presName="wedge4" presStyleLbl="node1" presStyleIdx="3" presStyleCnt="7"/>
      <dgm:spPr/>
    </dgm:pt>
    <dgm:pt modelId="{34106807-A59C-427A-B325-A067198C2F3D}" type="pres">
      <dgm:prSet presAssocID="{51666808-33F2-4F02-BD55-9CFBF9D6E5F3}" presName="wedge4Tx" presStyleLbl="node1" presStyleIdx="3" presStyleCnt="7">
        <dgm:presLayoutVars>
          <dgm:chMax val="0"/>
          <dgm:chPref val="0"/>
          <dgm:bulletEnabled val="1"/>
        </dgm:presLayoutVars>
      </dgm:prSet>
      <dgm:spPr/>
    </dgm:pt>
    <dgm:pt modelId="{403B07FC-D0AE-4140-8ECE-CF313C1CEC33}" type="pres">
      <dgm:prSet presAssocID="{51666808-33F2-4F02-BD55-9CFBF9D6E5F3}" presName="wedge5" presStyleLbl="node1" presStyleIdx="4" presStyleCnt="7" custLinFactNeighborX="484" custLinFactNeighborY="-122"/>
      <dgm:spPr/>
    </dgm:pt>
    <dgm:pt modelId="{84D16FD3-7757-42E7-855A-424A4839EE04}" type="pres">
      <dgm:prSet presAssocID="{51666808-33F2-4F02-BD55-9CFBF9D6E5F3}" presName="wedge5Tx" presStyleLbl="node1" presStyleIdx="4" presStyleCnt="7">
        <dgm:presLayoutVars>
          <dgm:chMax val="0"/>
          <dgm:chPref val="0"/>
          <dgm:bulletEnabled val="1"/>
        </dgm:presLayoutVars>
      </dgm:prSet>
      <dgm:spPr/>
    </dgm:pt>
    <dgm:pt modelId="{86E79ADA-0A63-477B-8845-D4691A8B2DD2}" type="pres">
      <dgm:prSet presAssocID="{51666808-33F2-4F02-BD55-9CFBF9D6E5F3}" presName="wedge6" presStyleLbl="node1" presStyleIdx="5" presStyleCnt="7"/>
      <dgm:spPr/>
    </dgm:pt>
    <dgm:pt modelId="{85DEA20C-8F21-49A4-AB11-E24CA280FBB9}" type="pres">
      <dgm:prSet presAssocID="{51666808-33F2-4F02-BD55-9CFBF9D6E5F3}" presName="wedge6Tx" presStyleLbl="node1" presStyleIdx="5" presStyleCnt="7">
        <dgm:presLayoutVars>
          <dgm:chMax val="0"/>
          <dgm:chPref val="0"/>
          <dgm:bulletEnabled val="1"/>
        </dgm:presLayoutVars>
      </dgm:prSet>
      <dgm:spPr/>
    </dgm:pt>
    <dgm:pt modelId="{C5F27D25-0882-45BF-AE11-D04EF8797D95}" type="pres">
      <dgm:prSet presAssocID="{51666808-33F2-4F02-BD55-9CFBF9D6E5F3}" presName="wedge7" presStyleLbl="node1" presStyleIdx="6" presStyleCnt="7" custLinFactNeighborX="260" custLinFactNeighborY="0"/>
      <dgm:spPr/>
    </dgm:pt>
    <dgm:pt modelId="{CB9B3081-1DC7-4EB8-88A5-63C41E204D46}" type="pres">
      <dgm:prSet presAssocID="{51666808-33F2-4F02-BD55-9CFBF9D6E5F3}" presName="wedge7Tx" presStyleLbl="node1" presStyleIdx="6" presStyleCnt="7">
        <dgm:presLayoutVars>
          <dgm:chMax val="0"/>
          <dgm:chPref val="0"/>
          <dgm:bulletEnabled val="1"/>
        </dgm:presLayoutVars>
      </dgm:prSet>
      <dgm:spPr/>
    </dgm:pt>
  </dgm:ptLst>
  <dgm:cxnLst>
    <dgm:cxn modelId="{B6509904-EC63-419B-B314-510C57FCB305}" srcId="{51666808-33F2-4F02-BD55-9CFBF9D6E5F3}" destId="{26CD3870-5915-4485-B1BE-791D1CFB6651}" srcOrd="0" destOrd="0" parTransId="{812D2597-4652-41C8-9EE5-30B183524BAA}" sibTransId="{C4BFC52A-2196-410A-9CA3-000BA05821C6}"/>
    <dgm:cxn modelId="{037C0914-C156-4FCC-AC76-61317C8F4D46}" srcId="{51666808-33F2-4F02-BD55-9CFBF9D6E5F3}" destId="{FC978ED0-B777-43DE-B5DF-54B2B23C0ED2}" srcOrd="6" destOrd="0" parTransId="{74CB206E-A5A8-4622-9C57-7F6C156A0E5A}" sibTransId="{0AA86D27-0769-4129-81EC-B05384AB341C}"/>
    <dgm:cxn modelId="{25EB5721-A906-4B3D-99C6-F3A996A4FBE1}" srcId="{26CD3870-5915-4485-B1BE-791D1CFB6651}" destId="{65349817-209E-4FEA-8893-4A00BE5D1DF0}" srcOrd="0" destOrd="0" parTransId="{19352DBC-441F-4FC6-83CF-217B797057E3}" sibTransId="{1C100D13-3D54-4D01-9159-4D218397B392}"/>
    <dgm:cxn modelId="{A89E6C28-BB95-477D-9631-6F6FADC3DCB0}" type="presOf" srcId="{26CD3870-5915-4485-B1BE-791D1CFB6651}" destId="{A74AB307-DA55-414D-8CA0-70D1C77078A3}" srcOrd="1" destOrd="0" presId="urn:microsoft.com/office/officeart/2005/8/layout/chart3"/>
    <dgm:cxn modelId="{E036A028-51DF-417D-88B4-EC612CCDB171}" type="presOf" srcId="{B7BAA47A-C38F-4BBE-9330-1B941989C51D}" destId="{50AACB26-4662-4321-B0ED-D1BC5FEA64D0}" srcOrd="0" destOrd="0" presId="urn:microsoft.com/office/officeart/2005/8/layout/chart3"/>
    <dgm:cxn modelId="{D1CE132E-BC78-4E1C-A2FF-A3C8F1177E53}" type="presOf" srcId="{B7BAA47A-C38F-4BBE-9330-1B941989C51D}" destId="{406349BE-1EC2-47EA-B3FE-ED79C545EEC4}" srcOrd="1" destOrd="0" presId="urn:microsoft.com/office/officeart/2005/8/layout/chart3"/>
    <dgm:cxn modelId="{AB3E8E2E-A743-4CB7-91FD-20BE8E112E83}" srcId="{51666808-33F2-4F02-BD55-9CFBF9D6E5F3}" destId="{FEBA8B76-519D-43D4-9CDE-1C0512ED2EE7}" srcOrd="4" destOrd="0" parTransId="{44228A42-FB68-4747-9054-B3FDE1EA1CD9}" sibTransId="{C16CF9B1-70A5-476A-AC8B-C980BA1C2185}"/>
    <dgm:cxn modelId="{07C5F43A-1512-46E9-977A-950FCD81B5DB}" srcId="{51666808-33F2-4F02-BD55-9CFBF9D6E5F3}" destId="{A7451BA4-FBE7-44B9-8D4D-07E13D850AA8}" srcOrd="7" destOrd="0" parTransId="{3C5AA96A-F0B2-42D3-81F9-3EF8E81BC7F7}" sibTransId="{5FC13710-F1E9-4859-A839-A8DE09A3272E}"/>
    <dgm:cxn modelId="{B57CEC40-D01E-4211-B73A-D8C88427B567}" type="presOf" srcId="{D616989D-93AB-47ED-8990-5AA474BEC5AF}" destId="{8D93ADD2-CDD3-4DE0-BC69-7E180507ED83}" srcOrd="0" destOrd="2" presId="urn:microsoft.com/office/officeart/2005/8/layout/chart3"/>
    <dgm:cxn modelId="{010E6543-65B0-4B62-A176-7E1770095F8A}" type="presOf" srcId="{388BFC7E-27DA-4499-A956-8738312958A8}" destId="{51AB1461-2F34-460D-ADBA-ADB722B21EAF}" srcOrd="0" destOrd="0" presId="urn:microsoft.com/office/officeart/2005/8/layout/chart3"/>
    <dgm:cxn modelId="{30F98066-146C-4B10-81A8-51DB83127C25}" srcId="{26CD3870-5915-4485-B1BE-791D1CFB6651}" destId="{D616989D-93AB-47ED-8990-5AA474BEC5AF}" srcOrd="1" destOrd="0" parTransId="{F6AF4ADA-849D-490D-B61C-184B4321627F}" sibTransId="{556C25F9-7B95-4A86-B6AC-8410F1E9B986}"/>
    <dgm:cxn modelId="{4DA96849-78AB-405E-AFB2-F336AD034B90}" type="presOf" srcId="{65349817-209E-4FEA-8893-4A00BE5D1DF0}" destId="{A74AB307-DA55-414D-8CA0-70D1C77078A3}" srcOrd="1" destOrd="1" presId="urn:microsoft.com/office/officeart/2005/8/layout/chart3"/>
    <dgm:cxn modelId="{C96F6B69-89B7-4C98-8F90-E51B2DCDBF60}" srcId="{51666808-33F2-4F02-BD55-9CFBF9D6E5F3}" destId="{388BFC7E-27DA-4499-A956-8738312958A8}" srcOrd="3" destOrd="0" parTransId="{1DCDC95C-E380-4323-ADE7-F2A250F692EA}" sibTransId="{B215E4E2-6268-49FB-A811-B5CD16E6F379}"/>
    <dgm:cxn modelId="{1B86AA55-00E5-49FB-83A3-ABC8DB307839}" type="presOf" srcId="{FC978ED0-B777-43DE-B5DF-54B2B23C0ED2}" destId="{CB9B3081-1DC7-4EB8-88A5-63C41E204D46}" srcOrd="1" destOrd="0" presId="urn:microsoft.com/office/officeart/2005/8/layout/chart3"/>
    <dgm:cxn modelId="{75BF3E7B-3025-4075-BC73-658C07C321A9}" type="presOf" srcId="{26CD3870-5915-4485-B1BE-791D1CFB6651}" destId="{8D93ADD2-CDD3-4DE0-BC69-7E180507ED83}" srcOrd="0" destOrd="0" presId="urn:microsoft.com/office/officeart/2005/8/layout/chart3"/>
    <dgm:cxn modelId="{BFE25093-699B-4C3B-A6F8-31D80049AF86}" type="presOf" srcId="{FEBA8B76-519D-43D4-9CDE-1C0512ED2EE7}" destId="{403B07FC-D0AE-4140-8ECE-CF313C1CEC33}" srcOrd="0" destOrd="0" presId="urn:microsoft.com/office/officeart/2005/8/layout/chart3"/>
    <dgm:cxn modelId="{F5E3EDA1-A18F-4F98-96D8-392D2F69084F}" srcId="{51666808-33F2-4F02-BD55-9CFBF9D6E5F3}" destId="{6E72A144-4505-4ECE-BDB3-4F011E1F7EC6}" srcOrd="8" destOrd="0" parTransId="{A29AB8E5-8EC0-4F1E-9A3D-B2AA8E9A2274}" sibTransId="{58DF6093-822A-4403-BA8D-2E7A1907C1EE}"/>
    <dgm:cxn modelId="{0F193DA2-8AFA-4E09-BB65-C863907D6683}" type="presOf" srcId="{510DEB84-A9CF-49F5-A974-85CADB0073CD}" destId="{85DEA20C-8F21-49A4-AB11-E24CA280FBB9}" srcOrd="1" destOrd="0" presId="urn:microsoft.com/office/officeart/2005/8/layout/chart3"/>
    <dgm:cxn modelId="{81320EA5-00C6-4E98-AFF0-5B772262B61B}" type="presOf" srcId="{14A0620D-48CF-4287-9FE5-AB74E9132E39}" destId="{E2A434DE-B6AC-4EC8-B423-078C3E5039D2}" srcOrd="0" destOrd="0" presId="urn:microsoft.com/office/officeart/2005/8/layout/chart3"/>
    <dgm:cxn modelId="{0C42D4A7-66C0-4FE7-A6F9-141B63219B37}" type="presOf" srcId="{51666808-33F2-4F02-BD55-9CFBF9D6E5F3}" destId="{8F36CAB1-58DC-4C1B-BF0E-CEBF21F1AE21}" srcOrd="0" destOrd="0" presId="urn:microsoft.com/office/officeart/2005/8/layout/chart3"/>
    <dgm:cxn modelId="{9F13AFAA-37FA-4E9E-9F98-24007F332C92}" type="presOf" srcId="{65349817-209E-4FEA-8893-4A00BE5D1DF0}" destId="{8D93ADD2-CDD3-4DE0-BC69-7E180507ED83}" srcOrd="0" destOrd="1" presId="urn:microsoft.com/office/officeart/2005/8/layout/chart3"/>
    <dgm:cxn modelId="{4D0718AE-2E4D-4900-BF80-8C1FC03C814E}" type="presOf" srcId="{388BFC7E-27DA-4499-A956-8738312958A8}" destId="{34106807-A59C-427A-B325-A067198C2F3D}" srcOrd="1" destOrd="0" presId="urn:microsoft.com/office/officeart/2005/8/layout/chart3"/>
    <dgm:cxn modelId="{750772B8-D178-4407-8F21-93B0348DDF30}" type="presOf" srcId="{D616989D-93AB-47ED-8990-5AA474BEC5AF}" destId="{A74AB307-DA55-414D-8CA0-70D1C77078A3}" srcOrd="1" destOrd="2" presId="urn:microsoft.com/office/officeart/2005/8/layout/chart3"/>
    <dgm:cxn modelId="{6A810DD1-A482-4966-8469-E478F853D730}" type="presOf" srcId="{510DEB84-A9CF-49F5-A974-85CADB0073CD}" destId="{86E79ADA-0A63-477B-8845-D4691A8B2DD2}" srcOrd="0" destOrd="0" presId="urn:microsoft.com/office/officeart/2005/8/layout/chart3"/>
    <dgm:cxn modelId="{5AEACFD5-784D-42C8-BE2F-F3FC7B94CC1D}" srcId="{51666808-33F2-4F02-BD55-9CFBF9D6E5F3}" destId="{B7BAA47A-C38F-4BBE-9330-1B941989C51D}" srcOrd="1" destOrd="0" parTransId="{28DCE8DB-31B6-4047-9913-BD6E806DEB91}" sibTransId="{C5F2C169-0DD9-49EB-B823-C04C70C3D310}"/>
    <dgm:cxn modelId="{DAFEBAD8-FB30-4A74-BBD0-E52FB1D94180}" type="presOf" srcId="{FC978ED0-B777-43DE-B5DF-54B2B23C0ED2}" destId="{C5F27D25-0882-45BF-AE11-D04EF8797D95}" srcOrd="0" destOrd="0" presId="urn:microsoft.com/office/officeart/2005/8/layout/chart3"/>
    <dgm:cxn modelId="{DC49C6E4-FB41-4511-A0FB-01E3A78E490C}" type="presOf" srcId="{FEBA8B76-519D-43D4-9CDE-1C0512ED2EE7}" destId="{84D16FD3-7757-42E7-855A-424A4839EE04}" srcOrd="1" destOrd="0" presId="urn:microsoft.com/office/officeart/2005/8/layout/chart3"/>
    <dgm:cxn modelId="{7DAD46F7-BCE9-492B-821A-5C18F04B0483}" srcId="{51666808-33F2-4F02-BD55-9CFBF9D6E5F3}" destId="{14A0620D-48CF-4287-9FE5-AB74E9132E39}" srcOrd="2" destOrd="0" parTransId="{71207ED2-9CF2-414B-A8D5-B99FA1B93AB3}" sibTransId="{5C86F3B8-E4F5-4BEC-8272-33A46A464F49}"/>
    <dgm:cxn modelId="{BF718BF7-4856-4AB7-96DD-21D6ED5A1C78}" srcId="{51666808-33F2-4F02-BD55-9CFBF9D6E5F3}" destId="{510DEB84-A9CF-49F5-A974-85CADB0073CD}" srcOrd="5" destOrd="0" parTransId="{A34C266C-94DD-4860-9D16-7A619BA8A66E}" sibTransId="{9634D225-18B3-4FAB-A4EE-2F45B3334351}"/>
    <dgm:cxn modelId="{29B3B6F9-73C3-4EC9-A960-78679BCFCD5E}" type="presOf" srcId="{14A0620D-48CF-4287-9FE5-AB74E9132E39}" destId="{703E032B-8ADD-4303-900B-651B529B237E}" srcOrd="1" destOrd="0" presId="urn:microsoft.com/office/officeart/2005/8/layout/chart3"/>
    <dgm:cxn modelId="{8EAB183F-2581-47CA-A50A-6DF4F0A90434}" type="presParOf" srcId="{8F36CAB1-58DC-4C1B-BF0E-CEBF21F1AE21}" destId="{8D93ADD2-CDD3-4DE0-BC69-7E180507ED83}" srcOrd="0" destOrd="0" presId="urn:microsoft.com/office/officeart/2005/8/layout/chart3"/>
    <dgm:cxn modelId="{88812656-1495-4398-BF36-CC0FBEF93FEA}" type="presParOf" srcId="{8F36CAB1-58DC-4C1B-BF0E-CEBF21F1AE21}" destId="{A74AB307-DA55-414D-8CA0-70D1C77078A3}" srcOrd="1" destOrd="0" presId="urn:microsoft.com/office/officeart/2005/8/layout/chart3"/>
    <dgm:cxn modelId="{67BE824F-3F73-4843-A876-A64A6C509525}" type="presParOf" srcId="{8F36CAB1-58DC-4C1B-BF0E-CEBF21F1AE21}" destId="{50AACB26-4662-4321-B0ED-D1BC5FEA64D0}" srcOrd="2" destOrd="0" presId="urn:microsoft.com/office/officeart/2005/8/layout/chart3"/>
    <dgm:cxn modelId="{E30C72A7-F628-4709-B355-C6A2ACE6081E}" type="presParOf" srcId="{8F36CAB1-58DC-4C1B-BF0E-CEBF21F1AE21}" destId="{406349BE-1EC2-47EA-B3FE-ED79C545EEC4}" srcOrd="3" destOrd="0" presId="urn:microsoft.com/office/officeart/2005/8/layout/chart3"/>
    <dgm:cxn modelId="{605DEC8E-090D-4393-9044-EFD50F3046C0}" type="presParOf" srcId="{8F36CAB1-58DC-4C1B-BF0E-CEBF21F1AE21}" destId="{E2A434DE-B6AC-4EC8-B423-078C3E5039D2}" srcOrd="4" destOrd="0" presId="urn:microsoft.com/office/officeart/2005/8/layout/chart3"/>
    <dgm:cxn modelId="{13798A47-22CE-40C5-B848-6E118F5A2719}" type="presParOf" srcId="{8F36CAB1-58DC-4C1B-BF0E-CEBF21F1AE21}" destId="{703E032B-8ADD-4303-900B-651B529B237E}" srcOrd="5" destOrd="0" presId="urn:microsoft.com/office/officeart/2005/8/layout/chart3"/>
    <dgm:cxn modelId="{5698A9D3-463E-41D9-B99D-49C6C6468A2B}" type="presParOf" srcId="{8F36CAB1-58DC-4C1B-BF0E-CEBF21F1AE21}" destId="{51AB1461-2F34-460D-ADBA-ADB722B21EAF}" srcOrd="6" destOrd="0" presId="urn:microsoft.com/office/officeart/2005/8/layout/chart3"/>
    <dgm:cxn modelId="{49B2DBA1-4DA8-4111-B800-58BEDDBDF333}" type="presParOf" srcId="{8F36CAB1-58DC-4C1B-BF0E-CEBF21F1AE21}" destId="{34106807-A59C-427A-B325-A067198C2F3D}" srcOrd="7" destOrd="0" presId="urn:microsoft.com/office/officeart/2005/8/layout/chart3"/>
    <dgm:cxn modelId="{A7CE99A9-B628-4A72-A3B4-E22D6E18467A}" type="presParOf" srcId="{8F36CAB1-58DC-4C1B-BF0E-CEBF21F1AE21}" destId="{403B07FC-D0AE-4140-8ECE-CF313C1CEC33}" srcOrd="8" destOrd="0" presId="urn:microsoft.com/office/officeart/2005/8/layout/chart3"/>
    <dgm:cxn modelId="{FBEC62DB-5084-45FE-AC0C-C36DBAF3A3CA}" type="presParOf" srcId="{8F36CAB1-58DC-4C1B-BF0E-CEBF21F1AE21}" destId="{84D16FD3-7757-42E7-855A-424A4839EE04}" srcOrd="9" destOrd="0" presId="urn:microsoft.com/office/officeart/2005/8/layout/chart3"/>
    <dgm:cxn modelId="{CD33D654-5403-411B-AB14-F5B3EEB044F0}" type="presParOf" srcId="{8F36CAB1-58DC-4C1B-BF0E-CEBF21F1AE21}" destId="{86E79ADA-0A63-477B-8845-D4691A8B2DD2}" srcOrd="10" destOrd="0" presId="urn:microsoft.com/office/officeart/2005/8/layout/chart3"/>
    <dgm:cxn modelId="{B9508D01-647E-44FD-8A3B-825C49691AF9}" type="presParOf" srcId="{8F36CAB1-58DC-4C1B-BF0E-CEBF21F1AE21}" destId="{85DEA20C-8F21-49A4-AB11-E24CA280FBB9}" srcOrd="11" destOrd="0" presId="urn:microsoft.com/office/officeart/2005/8/layout/chart3"/>
    <dgm:cxn modelId="{2E7B007E-72AF-40C4-9ACC-333B01189105}" type="presParOf" srcId="{8F36CAB1-58DC-4C1B-BF0E-CEBF21F1AE21}" destId="{C5F27D25-0882-45BF-AE11-D04EF8797D95}" srcOrd="12" destOrd="0" presId="urn:microsoft.com/office/officeart/2005/8/layout/chart3"/>
    <dgm:cxn modelId="{BB3AEBBF-DE72-4AAA-A05F-ABC6049E96A0}" type="presParOf" srcId="{8F36CAB1-58DC-4C1B-BF0E-CEBF21F1AE21}" destId="{CB9B3081-1DC7-4EB8-88A5-63C41E204D46}" srcOrd="1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778960-8410-43DB-B859-950E4DC001AF}" type="doc">
      <dgm:prSet loTypeId="urn:microsoft.com/office/officeart/2005/8/layout/chart3" loCatId="cycle" qsTypeId="urn:microsoft.com/office/officeart/2005/8/quickstyle/simple2" qsCatId="simple" csTypeId="urn:microsoft.com/office/officeart/2005/8/colors/colorful5" csCatId="colorful" phldr="1"/>
      <dgm:spPr/>
      <dgm:t>
        <a:bodyPr/>
        <a:lstStyle/>
        <a:p>
          <a:endParaRPr lang="en-US"/>
        </a:p>
      </dgm:t>
    </dgm:pt>
    <dgm:pt modelId="{6FA5A85A-3D48-4EB2-9577-B02580E35BEE}">
      <dgm:prSet phldrT="[Text]"/>
      <dgm:spPr>
        <a:solidFill>
          <a:srgbClr val="074136"/>
        </a:solidFill>
      </dgm:spPr>
      <dgm:t>
        <a:bodyPr/>
        <a:lstStyle/>
        <a:p>
          <a:r>
            <a:rPr lang="en-US" b="0" dirty="0">
              <a:latin typeface="Open sans" panose="020B0606030504020204" pitchFamily="34" charset="0"/>
              <a:ea typeface="Open sans" panose="020B0606030504020204" pitchFamily="34" charset="0"/>
              <a:cs typeface="Open sans" panose="020B0606030504020204" pitchFamily="34" charset="0"/>
            </a:rPr>
            <a:t>Professional Development and Trainings</a:t>
          </a:r>
        </a:p>
      </dgm:t>
    </dgm:pt>
    <dgm:pt modelId="{E1D83E1E-2299-4A20-A19C-F11DDD189526}" type="parTrans" cxnId="{DC86DFDA-B69C-45EE-97FA-EEA0A0C61349}">
      <dgm:prSet/>
      <dgm:spPr/>
      <dgm:t>
        <a:bodyPr/>
        <a:lstStyle/>
        <a:p>
          <a:endParaRPr lang="en-US" b="1">
            <a:latin typeface="Candara" panose="020E0502030303020204" pitchFamily="34" charset="0"/>
          </a:endParaRPr>
        </a:p>
      </dgm:t>
    </dgm:pt>
    <dgm:pt modelId="{A53001B5-6528-4C97-820B-6228FAEF693C}" type="sibTrans" cxnId="{DC86DFDA-B69C-45EE-97FA-EEA0A0C61349}">
      <dgm:prSet/>
      <dgm:spPr/>
      <dgm:t>
        <a:bodyPr/>
        <a:lstStyle/>
        <a:p>
          <a:endParaRPr lang="en-US" b="1">
            <a:latin typeface="Candara" panose="020E0502030303020204" pitchFamily="34" charset="0"/>
          </a:endParaRPr>
        </a:p>
      </dgm:t>
    </dgm:pt>
    <dgm:pt modelId="{A764BA6C-45D8-4D5D-AC95-F7D13063A07A}">
      <dgm:prSet phldrT="[Text]"/>
      <dgm:spPr>
        <a:solidFill>
          <a:srgbClr val="B7C6D0"/>
        </a:solidFill>
      </dgm:spPr>
      <dgm:t>
        <a:bodyPr/>
        <a:lstStyle/>
        <a:p>
          <a:r>
            <a:rPr lang="en-US" b="0" dirty="0">
              <a:latin typeface="Open sans" panose="020B0606030504020204" pitchFamily="34" charset="0"/>
              <a:ea typeface="Open sans" panose="020B0606030504020204" pitchFamily="34" charset="0"/>
              <a:cs typeface="Open sans" panose="020B0606030504020204" pitchFamily="34" charset="0"/>
            </a:rPr>
            <a:t>Community Collaborative Meetings</a:t>
          </a:r>
        </a:p>
      </dgm:t>
    </dgm:pt>
    <dgm:pt modelId="{CDE76371-E123-4B6F-9D55-36D90FB20BA7}" type="parTrans" cxnId="{BFEB0C1C-7811-48A3-8AF7-59C42B97AB79}">
      <dgm:prSet/>
      <dgm:spPr/>
      <dgm:t>
        <a:bodyPr/>
        <a:lstStyle/>
        <a:p>
          <a:endParaRPr lang="en-US" b="1">
            <a:latin typeface="Candara" panose="020E0502030303020204" pitchFamily="34" charset="0"/>
          </a:endParaRPr>
        </a:p>
      </dgm:t>
    </dgm:pt>
    <dgm:pt modelId="{FAAC8229-0A29-4C34-A5D9-66D6251FAC2D}" type="sibTrans" cxnId="{BFEB0C1C-7811-48A3-8AF7-59C42B97AB79}">
      <dgm:prSet/>
      <dgm:spPr/>
      <dgm:t>
        <a:bodyPr/>
        <a:lstStyle/>
        <a:p>
          <a:endParaRPr lang="en-US" b="1">
            <a:latin typeface="Candara" panose="020E0502030303020204" pitchFamily="34" charset="0"/>
          </a:endParaRPr>
        </a:p>
      </dgm:t>
    </dgm:pt>
    <dgm:pt modelId="{DD2DC0CD-4DBF-476E-AC72-941C781CD1D5}">
      <dgm:prSet phldrT="[Text]"/>
      <dgm:spPr>
        <a:solidFill>
          <a:srgbClr val="FCC74B"/>
        </a:solidFill>
      </dgm:spPr>
      <dgm:t>
        <a:bodyPr/>
        <a:lstStyle/>
        <a:p>
          <a:r>
            <a:rPr lang="en-US" b="0" dirty="0">
              <a:latin typeface="Open sans" panose="020B0606030504020204" pitchFamily="34" charset="0"/>
              <a:ea typeface="Open sans" panose="020B0606030504020204" pitchFamily="34" charset="0"/>
              <a:cs typeface="Open sans" panose="020B0606030504020204" pitchFamily="34" charset="0"/>
            </a:rPr>
            <a:t>Parent Education and Support Groups</a:t>
          </a:r>
        </a:p>
      </dgm:t>
    </dgm:pt>
    <dgm:pt modelId="{AA3C55CC-60AE-4484-9643-B205EA206600}" type="parTrans" cxnId="{AE163160-756B-4F3B-9763-45D39F9DA893}">
      <dgm:prSet/>
      <dgm:spPr/>
      <dgm:t>
        <a:bodyPr/>
        <a:lstStyle/>
        <a:p>
          <a:endParaRPr lang="en-US" b="1">
            <a:latin typeface="Candara" panose="020E0502030303020204" pitchFamily="34" charset="0"/>
          </a:endParaRPr>
        </a:p>
      </dgm:t>
    </dgm:pt>
    <dgm:pt modelId="{CF704B72-C967-4FCA-ACD0-58554870DE41}" type="sibTrans" cxnId="{AE163160-756B-4F3B-9763-45D39F9DA893}">
      <dgm:prSet/>
      <dgm:spPr/>
      <dgm:t>
        <a:bodyPr/>
        <a:lstStyle/>
        <a:p>
          <a:endParaRPr lang="en-US" b="1">
            <a:latin typeface="Candara" panose="020E0502030303020204" pitchFamily="34" charset="0"/>
          </a:endParaRPr>
        </a:p>
      </dgm:t>
    </dgm:pt>
    <dgm:pt modelId="{136956A3-C550-4CB0-95BD-5D5E40AB0A11}">
      <dgm:prSet phldrT="[Text]"/>
      <dgm:spPr>
        <a:solidFill>
          <a:srgbClr val="DB3059"/>
        </a:solidFill>
      </dgm:spPr>
      <dgm:t>
        <a:bodyPr/>
        <a:lstStyle/>
        <a:p>
          <a:r>
            <a:rPr lang="en-US" b="0" dirty="0">
              <a:latin typeface="Open sans" panose="020B0606030504020204" pitchFamily="34" charset="0"/>
              <a:ea typeface="Open sans" panose="020B0606030504020204" pitchFamily="34" charset="0"/>
              <a:cs typeface="Open sans" panose="020B0606030504020204" pitchFamily="34" charset="0"/>
            </a:rPr>
            <a:t>Stronger Together Conference</a:t>
          </a:r>
        </a:p>
      </dgm:t>
    </dgm:pt>
    <dgm:pt modelId="{DD1AF646-2289-4946-9D87-4115DC8DD473}" type="parTrans" cxnId="{02F63ABD-0E10-4235-BA9A-CA6EA6229D01}">
      <dgm:prSet/>
      <dgm:spPr/>
      <dgm:t>
        <a:bodyPr/>
        <a:lstStyle/>
        <a:p>
          <a:endParaRPr lang="en-US" b="1">
            <a:latin typeface="Candara" panose="020E0502030303020204" pitchFamily="34" charset="0"/>
          </a:endParaRPr>
        </a:p>
      </dgm:t>
    </dgm:pt>
    <dgm:pt modelId="{C75410B8-5F55-4162-97E7-F7403C151C13}" type="sibTrans" cxnId="{02F63ABD-0E10-4235-BA9A-CA6EA6229D01}">
      <dgm:prSet/>
      <dgm:spPr/>
      <dgm:t>
        <a:bodyPr/>
        <a:lstStyle/>
        <a:p>
          <a:endParaRPr lang="en-US" b="1">
            <a:latin typeface="Candara" panose="020E0502030303020204" pitchFamily="34" charset="0"/>
          </a:endParaRPr>
        </a:p>
      </dgm:t>
    </dgm:pt>
    <dgm:pt modelId="{54430358-BF8C-4762-890B-BA4DFB0DB223}" type="pres">
      <dgm:prSet presAssocID="{22778960-8410-43DB-B859-950E4DC001AF}" presName="compositeShape" presStyleCnt="0">
        <dgm:presLayoutVars>
          <dgm:chMax val="7"/>
          <dgm:dir/>
          <dgm:resizeHandles val="exact"/>
        </dgm:presLayoutVars>
      </dgm:prSet>
      <dgm:spPr/>
    </dgm:pt>
    <dgm:pt modelId="{A0CDFBD5-C70F-429C-85D3-504451C48F0D}" type="pres">
      <dgm:prSet presAssocID="{22778960-8410-43DB-B859-950E4DC001AF}" presName="wedge1" presStyleLbl="node1" presStyleIdx="0" presStyleCnt="4" custLinFactNeighborX="-4108" custLinFactNeighborY="4108"/>
      <dgm:spPr/>
    </dgm:pt>
    <dgm:pt modelId="{C2DD3576-AB1B-4E33-8A0F-A25E7FC91290}" type="pres">
      <dgm:prSet presAssocID="{22778960-8410-43DB-B859-950E4DC001AF}" presName="wedge1Tx" presStyleLbl="node1" presStyleIdx="0" presStyleCnt="4">
        <dgm:presLayoutVars>
          <dgm:chMax val="0"/>
          <dgm:chPref val="0"/>
          <dgm:bulletEnabled val="1"/>
        </dgm:presLayoutVars>
      </dgm:prSet>
      <dgm:spPr/>
    </dgm:pt>
    <dgm:pt modelId="{475761DD-20DA-497E-8FD0-C05B9E649F89}" type="pres">
      <dgm:prSet presAssocID="{22778960-8410-43DB-B859-950E4DC001AF}" presName="wedge2" presStyleLbl="node1" presStyleIdx="1" presStyleCnt="4"/>
      <dgm:spPr/>
    </dgm:pt>
    <dgm:pt modelId="{7457EE56-EBDE-4A71-900A-080C4B864AF2}" type="pres">
      <dgm:prSet presAssocID="{22778960-8410-43DB-B859-950E4DC001AF}" presName="wedge2Tx" presStyleLbl="node1" presStyleIdx="1" presStyleCnt="4">
        <dgm:presLayoutVars>
          <dgm:chMax val="0"/>
          <dgm:chPref val="0"/>
          <dgm:bulletEnabled val="1"/>
        </dgm:presLayoutVars>
      </dgm:prSet>
      <dgm:spPr/>
    </dgm:pt>
    <dgm:pt modelId="{4E768B95-F602-4D67-A366-69F522065925}" type="pres">
      <dgm:prSet presAssocID="{22778960-8410-43DB-B859-950E4DC001AF}" presName="wedge3" presStyleLbl="node1" presStyleIdx="2" presStyleCnt="4"/>
      <dgm:spPr/>
    </dgm:pt>
    <dgm:pt modelId="{6ACD3F91-6B8E-4A40-A57A-5C705315D7B6}" type="pres">
      <dgm:prSet presAssocID="{22778960-8410-43DB-B859-950E4DC001AF}" presName="wedge3Tx" presStyleLbl="node1" presStyleIdx="2" presStyleCnt="4">
        <dgm:presLayoutVars>
          <dgm:chMax val="0"/>
          <dgm:chPref val="0"/>
          <dgm:bulletEnabled val="1"/>
        </dgm:presLayoutVars>
      </dgm:prSet>
      <dgm:spPr/>
    </dgm:pt>
    <dgm:pt modelId="{143A834C-96E0-48EC-932D-991E18C9FC49}" type="pres">
      <dgm:prSet presAssocID="{22778960-8410-43DB-B859-950E4DC001AF}" presName="wedge4" presStyleLbl="node1" presStyleIdx="3" presStyleCnt="4"/>
      <dgm:spPr/>
    </dgm:pt>
    <dgm:pt modelId="{B51299B2-C9B3-49A1-8B46-E6989B42C5EA}" type="pres">
      <dgm:prSet presAssocID="{22778960-8410-43DB-B859-950E4DC001AF}" presName="wedge4Tx" presStyleLbl="node1" presStyleIdx="3" presStyleCnt="4">
        <dgm:presLayoutVars>
          <dgm:chMax val="0"/>
          <dgm:chPref val="0"/>
          <dgm:bulletEnabled val="1"/>
        </dgm:presLayoutVars>
      </dgm:prSet>
      <dgm:spPr/>
    </dgm:pt>
  </dgm:ptLst>
  <dgm:cxnLst>
    <dgm:cxn modelId="{D2668916-578B-4120-B1A9-68D4688A8A40}" type="presOf" srcId="{22778960-8410-43DB-B859-950E4DC001AF}" destId="{54430358-BF8C-4762-890B-BA4DFB0DB223}" srcOrd="0" destOrd="0" presId="urn:microsoft.com/office/officeart/2005/8/layout/chart3"/>
    <dgm:cxn modelId="{F505CA17-02F4-4432-B14A-AB24BBCB009C}" type="presOf" srcId="{A764BA6C-45D8-4D5D-AC95-F7D13063A07A}" destId="{7457EE56-EBDE-4A71-900A-080C4B864AF2}" srcOrd="1" destOrd="0" presId="urn:microsoft.com/office/officeart/2005/8/layout/chart3"/>
    <dgm:cxn modelId="{BFEB0C1C-7811-48A3-8AF7-59C42B97AB79}" srcId="{22778960-8410-43DB-B859-950E4DC001AF}" destId="{A764BA6C-45D8-4D5D-AC95-F7D13063A07A}" srcOrd="1" destOrd="0" parTransId="{CDE76371-E123-4B6F-9D55-36D90FB20BA7}" sibTransId="{FAAC8229-0A29-4C34-A5D9-66D6251FAC2D}"/>
    <dgm:cxn modelId="{C154D81E-87D7-42B6-AE5F-FB1ACE62B4E7}" type="presOf" srcId="{A764BA6C-45D8-4D5D-AC95-F7D13063A07A}" destId="{475761DD-20DA-497E-8FD0-C05B9E649F89}" srcOrd="0" destOrd="0" presId="urn:microsoft.com/office/officeart/2005/8/layout/chart3"/>
    <dgm:cxn modelId="{AE163160-756B-4F3B-9763-45D39F9DA893}" srcId="{22778960-8410-43DB-B859-950E4DC001AF}" destId="{DD2DC0CD-4DBF-476E-AC72-941C781CD1D5}" srcOrd="2" destOrd="0" parTransId="{AA3C55CC-60AE-4484-9643-B205EA206600}" sibTransId="{CF704B72-C967-4FCA-ACD0-58554870DE41}"/>
    <dgm:cxn modelId="{DAAAF063-5742-45B3-AD7C-15D31541CA05}" type="presOf" srcId="{136956A3-C550-4CB0-95BD-5D5E40AB0A11}" destId="{B51299B2-C9B3-49A1-8B46-E6989B42C5EA}" srcOrd="1" destOrd="0" presId="urn:microsoft.com/office/officeart/2005/8/layout/chart3"/>
    <dgm:cxn modelId="{1153675A-CCC5-47DB-83E5-07FFB9A3F820}" type="presOf" srcId="{DD2DC0CD-4DBF-476E-AC72-941C781CD1D5}" destId="{6ACD3F91-6B8E-4A40-A57A-5C705315D7B6}" srcOrd="1" destOrd="0" presId="urn:microsoft.com/office/officeart/2005/8/layout/chart3"/>
    <dgm:cxn modelId="{85D3E29C-D866-417B-A248-79D7D15752AB}" type="presOf" srcId="{6FA5A85A-3D48-4EB2-9577-B02580E35BEE}" destId="{C2DD3576-AB1B-4E33-8A0F-A25E7FC91290}" srcOrd="1" destOrd="0" presId="urn:microsoft.com/office/officeart/2005/8/layout/chart3"/>
    <dgm:cxn modelId="{B508B7A1-39CB-4351-88BB-14D28DB58A3A}" type="presOf" srcId="{6FA5A85A-3D48-4EB2-9577-B02580E35BEE}" destId="{A0CDFBD5-C70F-429C-85D3-504451C48F0D}" srcOrd="0" destOrd="0" presId="urn:microsoft.com/office/officeart/2005/8/layout/chart3"/>
    <dgm:cxn modelId="{B3DC5BB2-3602-4D2B-ACC3-CC5E1E399289}" type="presOf" srcId="{136956A3-C550-4CB0-95BD-5D5E40AB0A11}" destId="{143A834C-96E0-48EC-932D-991E18C9FC49}" srcOrd="0" destOrd="0" presId="urn:microsoft.com/office/officeart/2005/8/layout/chart3"/>
    <dgm:cxn modelId="{02F63ABD-0E10-4235-BA9A-CA6EA6229D01}" srcId="{22778960-8410-43DB-B859-950E4DC001AF}" destId="{136956A3-C550-4CB0-95BD-5D5E40AB0A11}" srcOrd="3" destOrd="0" parTransId="{DD1AF646-2289-4946-9D87-4115DC8DD473}" sibTransId="{C75410B8-5F55-4162-97E7-F7403C151C13}"/>
    <dgm:cxn modelId="{DC86DFDA-B69C-45EE-97FA-EEA0A0C61349}" srcId="{22778960-8410-43DB-B859-950E4DC001AF}" destId="{6FA5A85A-3D48-4EB2-9577-B02580E35BEE}" srcOrd="0" destOrd="0" parTransId="{E1D83E1E-2299-4A20-A19C-F11DDD189526}" sibTransId="{A53001B5-6528-4C97-820B-6228FAEF693C}"/>
    <dgm:cxn modelId="{FC3ED9F3-2715-4FD1-8917-624C697C862A}" type="presOf" srcId="{DD2DC0CD-4DBF-476E-AC72-941C781CD1D5}" destId="{4E768B95-F602-4D67-A366-69F522065925}" srcOrd="0" destOrd="0" presId="urn:microsoft.com/office/officeart/2005/8/layout/chart3"/>
    <dgm:cxn modelId="{F20C3F80-30EA-4855-989D-D94BB9F90763}" type="presParOf" srcId="{54430358-BF8C-4762-890B-BA4DFB0DB223}" destId="{A0CDFBD5-C70F-429C-85D3-504451C48F0D}" srcOrd="0" destOrd="0" presId="urn:microsoft.com/office/officeart/2005/8/layout/chart3"/>
    <dgm:cxn modelId="{BE67F5C6-935B-42B4-8ABD-27E8CE7F8DDD}" type="presParOf" srcId="{54430358-BF8C-4762-890B-BA4DFB0DB223}" destId="{C2DD3576-AB1B-4E33-8A0F-A25E7FC91290}" srcOrd="1" destOrd="0" presId="urn:microsoft.com/office/officeart/2005/8/layout/chart3"/>
    <dgm:cxn modelId="{81E20F42-F99C-4F3A-9698-5F2AED0E976E}" type="presParOf" srcId="{54430358-BF8C-4762-890B-BA4DFB0DB223}" destId="{475761DD-20DA-497E-8FD0-C05B9E649F89}" srcOrd="2" destOrd="0" presId="urn:microsoft.com/office/officeart/2005/8/layout/chart3"/>
    <dgm:cxn modelId="{0B09EA8E-4184-4866-8A08-EEF6BB9AA68C}" type="presParOf" srcId="{54430358-BF8C-4762-890B-BA4DFB0DB223}" destId="{7457EE56-EBDE-4A71-900A-080C4B864AF2}" srcOrd="3" destOrd="0" presId="urn:microsoft.com/office/officeart/2005/8/layout/chart3"/>
    <dgm:cxn modelId="{FDE39B83-9B0A-4F94-9FEB-1DFAFB42DA66}" type="presParOf" srcId="{54430358-BF8C-4762-890B-BA4DFB0DB223}" destId="{4E768B95-F602-4D67-A366-69F522065925}" srcOrd="4" destOrd="0" presId="urn:microsoft.com/office/officeart/2005/8/layout/chart3"/>
    <dgm:cxn modelId="{8EB515CC-44AB-42D8-A320-16EE7A3084D5}" type="presParOf" srcId="{54430358-BF8C-4762-890B-BA4DFB0DB223}" destId="{6ACD3F91-6B8E-4A40-A57A-5C705315D7B6}" srcOrd="5" destOrd="0" presId="urn:microsoft.com/office/officeart/2005/8/layout/chart3"/>
    <dgm:cxn modelId="{130F75F9-8AC8-4EEB-ABB5-1E57DED362E9}" type="presParOf" srcId="{54430358-BF8C-4762-890B-BA4DFB0DB223}" destId="{143A834C-96E0-48EC-932D-991E18C9FC49}" srcOrd="6" destOrd="0" presId="urn:microsoft.com/office/officeart/2005/8/layout/chart3"/>
    <dgm:cxn modelId="{E4B5A907-4661-4993-9975-D4702E3BC6D7}" type="presParOf" srcId="{54430358-BF8C-4762-890B-BA4DFB0DB223}" destId="{B51299B2-C9B3-49A1-8B46-E6989B42C5EA}"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3ADD2-CDD3-4DE0-BC69-7E180507ED83}">
      <dsp:nvSpPr>
        <dsp:cNvPr id="0" name=""/>
        <dsp:cNvSpPr/>
      </dsp:nvSpPr>
      <dsp:spPr>
        <a:xfrm>
          <a:off x="2703784" y="664340"/>
          <a:ext cx="5478536" cy="5478536"/>
        </a:xfrm>
        <a:prstGeom prst="pie">
          <a:avLst>
            <a:gd name="adj1" fmla="val 16200000"/>
            <a:gd name="adj2" fmla="val 19285716"/>
          </a:avLst>
        </a:prstGeom>
        <a:solidFill>
          <a:srgbClr val="0741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533400">
            <a:lnSpc>
              <a:spcPct val="90000"/>
            </a:lnSpc>
            <a:spcBef>
              <a:spcPct val="0"/>
            </a:spcBef>
            <a:spcAft>
              <a:spcPct val="35000"/>
            </a:spcAft>
            <a:buNone/>
          </a:pPr>
          <a:r>
            <a:rPr lang="en-US" sz="1200" b="0" kern="1200" dirty="0">
              <a:latin typeface="Open Sans"/>
            </a:rPr>
            <a:t>Current, qualified licensure </a:t>
          </a:r>
        </a:p>
        <a:p>
          <a:pPr marL="114300" lvl="1" indent="-114300" algn="l" defTabSz="533400">
            <a:lnSpc>
              <a:spcPct val="90000"/>
            </a:lnSpc>
            <a:spcBef>
              <a:spcPct val="0"/>
            </a:spcBef>
            <a:spcAft>
              <a:spcPct val="15000"/>
            </a:spcAft>
            <a:buChar char="•"/>
          </a:pPr>
          <a:r>
            <a:rPr lang="en-US" sz="1200" b="0" kern="1200" dirty="0">
              <a:latin typeface="Open Sans"/>
            </a:rPr>
            <a:t>Master's level </a:t>
          </a:r>
        </a:p>
        <a:p>
          <a:pPr marL="114300" lvl="1" indent="-114300" algn="l" defTabSz="533400">
            <a:lnSpc>
              <a:spcPct val="90000"/>
            </a:lnSpc>
            <a:spcBef>
              <a:spcPct val="0"/>
            </a:spcBef>
            <a:spcAft>
              <a:spcPct val="15000"/>
            </a:spcAft>
            <a:buChar char="•"/>
          </a:pPr>
          <a:r>
            <a:rPr lang="en-US" sz="1200" b="0" kern="1200" dirty="0">
              <a:latin typeface="Open Sans"/>
            </a:rPr>
            <a:t>If not clinically licensed, must receive</a:t>
          </a:r>
          <a:br>
            <a:rPr lang="en-US" sz="1200" b="0" kern="1200" dirty="0">
              <a:latin typeface="Open Sans"/>
            </a:rPr>
          </a:br>
          <a:r>
            <a:rPr lang="en-US" sz="1200" b="0" kern="1200" dirty="0">
              <a:latin typeface="Open Sans"/>
            </a:rPr>
            <a:t>supervision.</a:t>
          </a:r>
        </a:p>
      </dsp:txBody>
      <dsp:txXfrm>
        <a:off x="5497185" y="1186105"/>
        <a:ext cx="1500075" cy="945699"/>
      </dsp:txXfrm>
    </dsp:sp>
    <dsp:sp modelId="{50AACB26-4662-4321-B0ED-D1BC5FEA64D0}">
      <dsp:nvSpPr>
        <dsp:cNvPr id="0" name=""/>
        <dsp:cNvSpPr/>
      </dsp:nvSpPr>
      <dsp:spPr>
        <a:xfrm>
          <a:off x="2713517" y="649063"/>
          <a:ext cx="5478536" cy="5478536"/>
        </a:xfrm>
        <a:prstGeom prst="pie">
          <a:avLst>
            <a:gd name="adj1" fmla="val 19285716"/>
            <a:gd name="adj2" fmla="val 771428"/>
          </a:avLst>
        </a:prstGeom>
        <a:solidFill>
          <a:srgbClr val="B7C6D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Open Sans"/>
            </a:rPr>
            <a:t>Participate in all AWARE and school-based training opportunities</a:t>
          </a:r>
        </a:p>
      </dsp:txBody>
      <dsp:txXfrm>
        <a:off x="6463706" y="2605683"/>
        <a:ext cx="1591384" cy="1010920"/>
      </dsp:txXfrm>
    </dsp:sp>
    <dsp:sp modelId="{E2A434DE-B6AC-4EC8-B423-078C3E5039D2}">
      <dsp:nvSpPr>
        <dsp:cNvPr id="0" name=""/>
        <dsp:cNvSpPr/>
      </dsp:nvSpPr>
      <dsp:spPr>
        <a:xfrm>
          <a:off x="2710121" y="665334"/>
          <a:ext cx="5478536" cy="5478536"/>
        </a:xfrm>
        <a:prstGeom prst="pie">
          <a:avLst>
            <a:gd name="adj1" fmla="val 771428"/>
            <a:gd name="adj2" fmla="val 3857143"/>
          </a:avLst>
        </a:prstGeom>
        <a:solidFill>
          <a:srgbClr val="FCC7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b="1" kern="1200" dirty="0">
            <a:latin typeface="Open Sans"/>
          </a:endParaRPr>
        </a:p>
        <a:p>
          <a:pPr marL="0" lvl="0" indent="0" algn="ctr" defTabSz="533400">
            <a:lnSpc>
              <a:spcPct val="90000"/>
            </a:lnSpc>
            <a:spcBef>
              <a:spcPct val="0"/>
            </a:spcBef>
            <a:spcAft>
              <a:spcPct val="35000"/>
            </a:spcAft>
            <a:buNone/>
          </a:pPr>
          <a:r>
            <a:rPr lang="en-US" sz="1200" b="0" kern="1200" dirty="0">
              <a:latin typeface="Open Sans"/>
            </a:rPr>
            <a:t>Billing: bill based on private and public insurance fee schedules. If not billable, invoice Project AWARE</a:t>
          </a:r>
        </a:p>
      </dsp:txBody>
      <dsp:txXfrm>
        <a:off x="6232037" y="3926367"/>
        <a:ext cx="1434854" cy="1043530"/>
      </dsp:txXfrm>
    </dsp:sp>
    <dsp:sp modelId="{51AB1461-2F34-460D-ADBA-ADB722B21EAF}">
      <dsp:nvSpPr>
        <dsp:cNvPr id="0" name=""/>
        <dsp:cNvSpPr/>
      </dsp:nvSpPr>
      <dsp:spPr>
        <a:xfrm>
          <a:off x="2693685" y="668511"/>
          <a:ext cx="5478536" cy="5478536"/>
        </a:xfrm>
        <a:prstGeom prst="pie">
          <a:avLst>
            <a:gd name="adj1" fmla="val 3857226"/>
            <a:gd name="adj2" fmla="val 6942858"/>
          </a:avLst>
        </a:prstGeom>
        <a:solidFill>
          <a:srgbClr val="2E41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Open Sans"/>
            </a:rPr>
            <a:t>Participate as a member of the Executive school team</a:t>
          </a:r>
        </a:p>
        <a:p>
          <a:pPr marL="0" lvl="0" indent="0" algn="ctr" defTabSz="533400">
            <a:lnSpc>
              <a:spcPct val="90000"/>
            </a:lnSpc>
            <a:spcBef>
              <a:spcPct val="0"/>
            </a:spcBef>
            <a:spcAft>
              <a:spcPct val="35000"/>
            </a:spcAft>
            <a:buNone/>
          </a:pPr>
          <a:endParaRPr lang="en-US" sz="1200" b="1" kern="1200" dirty="0">
            <a:latin typeface="Open Sans"/>
          </a:endParaRPr>
        </a:p>
        <a:p>
          <a:pPr marL="0" lvl="0" indent="0" algn="ctr" defTabSz="533400">
            <a:lnSpc>
              <a:spcPct val="90000"/>
            </a:lnSpc>
            <a:spcBef>
              <a:spcPct val="0"/>
            </a:spcBef>
            <a:spcAft>
              <a:spcPct val="35000"/>
            </a:spcAft>
            <a:buNone/>
          </a:pPr>
          <a:endParaRPr lang="en-US" sz="1200" b="1" kern="1200" dirty="0">
            <a:latin typeface="Open Sans"/>
          </a:endParaRPr>
        </a:p>
      </dsp:txBody>
      <dsp:txXfrm>
        <a:off x="4699221" y="4973076"/>
        <a:ext cx="1467465" cy="1043530"/>
      </dsp:txXfrm>
    </dsp:sp>
    <dsp:sp modelId="{403B07FC-D0AE-4140-8ECE-CF313C1CEC33}">
      <dsp:nvSpPr>
        <dsp:cNvPr id="0" name=""/>
        <dsp:cNvSpPr/>
      </dsp:nvSpPr>
      <dsp:spPr>
        <a:xfrm>
          <a:off x="2720201" y="661828"/>
          <a:ext cx="5478536" cy="5478536"/>
        </a:xfrm>
        <a:prstGeom prst="pie">
          <a:avLst>
            <a:gd name="adj1" fmla="val 6942858"/>
            <a:gd name="adj2" fmla="val 10028574"/>
          </a:avLst>
        </a:prstGeom>
        <a:solidFill>
          <a:srgbClr val="DB30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Open Sans"/>
            </a:rPr>
            <a:t>Provide staff and personnel with consultation services </a:t>
          </a:r>
        </a:p>
      </dsp:txBody>
      <dsp:txXfrm>
        <a:off x="3241966" y="3922861"/>
        <a:ext cx="1434854" cy="1043530"/>
      </dsp:txXfrm>
    </dsp:sp>
    <dsp:sp modelId="{86E79ADA-0A63-477B-8845-D4691A8B2DD2}">
      <dsp:nvSpPr>
        <dsp:cNvPr id="0" name=""/>
        <dsp:cNvSpPr/>
      </dsp:nvSpPr>
      <dsp:spPr>
        <a:xfrm>
          <a:off x="2693685" y="668511"/>
          <a:ext cx="5478536" cy="5478536"/>
        </a:xfrm>
        <a:prstGeom prst="pie">
          <a:avLst>
            <a:gd name="adj1" fmla="val 10028574"/>
            <a:gd name="adj2" fmla="val 13114284"/>
          </a:avLst>
        </a:prstGeom>
        <a:solidFill>
          <a:srgbClr val="3D7D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latin typeface="Open Sans"/>
            </a:rPr>
            <a:t>Provide individual, family, or group counseling to students and their families, in person</a:t>
          </a:r>
        </a:p>
      </dsp:txBody>
      <dsp:txXfrm>
        <a:off x="2830648" y="2625131"/>
        <a:ext cx="1591384" cy="1010920"/>
      </dsp:txXfrm>
    </dsp:sp>
    <dsp:sp modelId="{C5F27D25-0882-45BF-AE11-D04EF8797D95}">
      <dsp:nvSpPr>
        <dsp:cNvPr id="0" name=""/>
        <dsp:cNvSpPr/>
      </dsp:nvSpPr>
      <dsp:spPr>
        <a:xfrm>
          <a:off x="2707929" y="668511"/>
          <a:ext cx="5478536" cy="5478536"/>
        </a:xfrm>
        <a:prstGeom prst="pie">
          <a:avLst>
            <a:gd name="adj1" fmla="val 13114284"/>
            <a:gd name="adj2" fmla="val 1620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endParaRPr lang="en-US" sz="1200" b="0" kern="1200" dirty="0">
            <a:latin typeface="Open Sans"/>
          </a:endParaRPr>
        </a:p>
        <a:p>
          <a:pPr marL="0" lvl="0" indent="0" algn="ctr" defTabSz="533400">
            <a:lnSpc>
              <a:spcPct val="100000"/>
            </a:lnSpc>
            <a:spcBef>
              <a:spcPct val="0"/>
            </a:spcBef>
            <a:spcAft>
              <a:spcPts val="0"/>
            </a:spcAft>
            <a:buNone/>
          </a:pPr>
          <a:r>
            <a:rPr lang="en-US" sz="1200" b="0" kern="1200" dirty="0">
              <a:latin typeface="Open Sans"/>
            </a:rPr>
            <a:t>Provide referrals to students, families, and staff. As well as track access to services from those referrals</a:t>
          </a:r>
        </a:p>
      </dsp:txBody>
      <dsp:txXfrm>
        <a:off x="3894945" y="1190277"/>
        <a:ext cx="1500075" cy="945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DFBD5-C70F-429C-85D3-504451C48F0D}">
      <dsp:nvSpPr>
        <dsp:cNvPr id="0" name=""/>
        <dsp:cNvSpPr/>
      </dsp:nvSpPr>
      <dsp:spPr>
        <a:xfrm>
          <a:off x="1423385" y="538011"/>
          <a:ext cx="4668343" cy="4668343"/>
        </a:xfrm>
        <a:prstGeom prst="pie">
          <a:avLst>
            <a:gd name="adj1" fmla="val 16200000"/>
            <a:gd name="adj2" fmla="val 0"/>
          </a:avLst>
        </a:prstGeom>
        <a:solidFill>
          <a:srgbClr val="07413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0" kern="1200" dirty="0">
              <a:latin typeface="Open sans" panose="020B0606030504020204" pitchFamily="34" charset="0"/>
              <a:ea typeface="Open sans" panose="020B0606030504020204" pitchFamily="34" charset="0"/>
              <a:cs typeface="Open sans" panose="020B0606030504020204" pitchFamily="34" charset="0"/>
            </a:rPr>
            <a:t>Professional Development and Trainings</a:t>
          </a:r>
        </a:p>
      </dsp:txBody>
      <dsp:txXfrm>
        <a:off x="3810910" y="1401654"/>
        <a:ext cx="1722841" cy="1389388"/>
      </dsp:txXfrm>
    </dsp:sp>
    <dsp:sp modelId="{475761DD-20DA-497E-8FD0-C05B9E649F89}">
      <dsp:nvSpPr>
        <dsp:cNvPr id="0" name=""/>
        <dsp:cNvSpPr/>
      </dsp:nvSpPr>
      <dsp:spPr>
        <a:xfrm>
          <a:off x="1418423" y="542972"/>
          <a:ext cx="4668343" cy="4668343"/>
        </a:xfrm>
        <a:prstGeom prst="pie">
          <a:avLst>
            <a:gd name="adj1" fmla="val 0"/>
            <a:gd name="adj2" fmla="val 5400000"/>
          </a:avLst>
        </a:prstGeom>
        <a:solidFill>
          <a:srgbClr val="B7C6D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0" kern="1200" dirty="0">
              <a:latin typeface="Open sans" panose="020B0606030504020204" pitchFamily="34" charset="0"/>
              <a:ea typeface="Open sans" panose="020B0606030504020204" pitchFamily="34" charset="0"/>
              <a:cs typeface="Open sans" panose="020B0606030504020204" pitchFamily="34" charset="0"/>
            </a:rPr>
            <a:t>Community Collaborative Meetings</a:t>
          </a:r>
        </a:p>
      </dsp:txBody>
      <dsp:txXfrm>
        <a:off x="3835959" y="2960507"/>
        <a:ext cx="1722841" cy="1389388"/>
      </dsp:txXfrm>
    </dsp:sp>
    <dsp:sp modelId="{4E768B95-F602-4D67-A366-69F522065925}">
      <dsp:nvSpPr>
        <dsp:cNvPr id="0" name=""/>
        <dsp:cNvSpPr/>
      </dsp:nvSpPr>
      <dsp:spPr>
        <a:xfrm>
          <a:off x="1418423" y="542972"/>
          <a:ext cx="4668343" cy="4668343"/>
        </a:xfrm>
        <a:prstGeom prst="pie">
          <a:avLst>
            <a:gd name="adj1" fmla="val 5400000"/>
            <a:gd name="adj2" fmla="val 10800000"/>
          </a:avLst>
        </a:prstGeom>
        <a:solidFill>
          <a:srgbClr val="FCC74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0" kern="1200" dirty="0">
              <a:latin typeface="Open sans" panose="020B0606030504020204" pitchFamily="34" charset="0"/>
              <a:ea typeface="Open sans" panose="020B0606030504020204" pitchFamily="34" charset="0"/>
              <a:cs typeface="Open sans" panose="020B0606030504020204" pitchFamily="34" charset="0"/>
            </a:rPr>
            <a:t>Parent Education and Support Groups</a:t>
          </a:r>
        </a:p>
      </dsp:txBody>
      <dsp:txXfrm>
        <a:off x="1946391" y="2960507"/>
        <a:ext cx="1722841" cy="1389388"/>
      </dsp:txXfrm>
    </dsp:sp>
    <dsp:sp modelId="{143A834C-96E0-48EC-932D-991E18C9FC49}">
      <dsp:nvSpPr>
        <dsp:cNvPr id="0" name=""/>
        <dsp:cNvSpPr/>
      </dsp:nvSpPr>
      <dsp:spPr>
        <a:xfrm>
          <a:off x="1418423" y="542972"/>
          <a:ext cx="4668343" cy="4668343"/>
        </a:xfrm>
        <a:prstGeom prst="pie">
          <a:avLst>
            <a:gd name="adj1" fmla="val 10800000"/>
            <a:gd name="adj2" fmla="val 16200000"/>
          </a:avLst>
        </a:prstGeom>
        <a:solidFill>
          <a:srgbClr val="DB305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0" kern="1200" dirty="0">
              <a:latin typeface="Open sans" panose="020B0606030504020204" pitchFamily="34" charset="0"/>
              <a:ea typeface="Open sans" panose="020B0606030504020204" pitchFamily="34" charset="0"/>
              <a:cs typeface="Open sans" panose="020B0606030504020204" pitchFamily="34" charset="0"/>
            </a:rPr>
            <a:t>Stronger Together Conference</a:t>
          </a:r>
        </a:p>
      </dsp:txBody>
      <dsp:txXfrm>
        <a:off x="1946391" y="1404393"/>
        <a:ext cx="1722841" cy="138938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6369D-396E-4DEB-ACE2-C6E908D0F362}"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4C5C1-B41F-4518-8588-FC3B663C3175}" type="slidenum">
              <a:rPr lang="en-US" smtClean="0"/>
              <a:t>‹#›</a:t>
            </a:fld>
            <a:endParaRPr lang="en-US"/>
          </a:p>
        </p:txBody>
      </p:sp>
    </p:spTree>
    <p:extLst>
      <p:ext uri="{BB962C8B-B14F-4D97-AF65-F5344CB8AC3E}">
        <p14:creationId xmlns:p14="http://schemas.microsoft.com/office/powerpoint/2010/main" val="364251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D24C5C1-B41F-4518-8588-FC3B663C3175}" type="slidenum">
              <a:rPr lang="en-US" smtClean="0"/>
              <a:t>1</a:t>
            </a:fld>
            <a:endParaRPr lang="en-US"/>
          </a:p>
        </p:txBody>
      </p:sp>
    </p:spTree>
    <p:extLst>
      <p:ext uri="{BB962C8B-B14F-4D97-AF65-F5344CB8AC3E}">
        <p14:creationId xmlns:p14="http://schemas.microsoft.com/office/powerpoint/2010/main" val="293502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a:t>
            </a:r>
          </a:p>
          <a:p>
            <a:r>
              <a:rPr lang="en-US" dirty="0"/>
              <a:t>Report from the SDE </a:t>
            </a:r>
          </a:p>
        </p:txBody>
      </p:sp>
      <p:sp>
        <p:nvSpPr>
          <p:cNvPr id="4" name="Slide Number Placeholder 3"/>
          <p:cNvSpPr>
            <a:spLocks noGrp="1"/>
          </p:cNvSpPr>
          <p:nvPr>
            <p:ph type="sldNum" sz="quarter" idx="5"/>
          </p:nvPr>
        </p:nvSpPr>
        <p:spPr/>
        <p:txBody>
          <a:bodyPr/>
          <a:lstStyle/>
          <a:p>
            <a:fld id="{5D24C5C1-B41F-4518-8588-FC3B663C3175}" type="slidenum">
              <a:rPr lang="en-US" smtClean="0"/>
              <a:t>10</a:t>
            </a:fld>
            <a:endParaRPr lang="en-US"/>
          </a:p>
        </p:txBody>
      </p:sp>
    </p:spTree>
    <p:extLst>
      <p:ext uri="{BB962C8B-B14F-4D97-AF65-F5344CB8AC3E}">
        <p14:creationId xmlns:p14="http://schemas.microsoft.com/office/powerpoint/2010/main" val="390591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a:t>
            </a:r>
          </a:p>
        </p:txBody>
      </p:sp>
      <p:sp>
        <p:nvSpPr>
          <p:cNvPr id="4" name="Slide Number Placeholder 3"/>
          <p:cNvSpPr>
            <a:spLocks noGrp="1"/>
          </p:cNvSpPr>
          <p:nvPr>
            <p:ph type="sldNum" sz="quarter" idx="5"/>
          </p:nvPr>
        </p:nvSpPr>
        <p:spPr/>
        <p:txBody>
          <a:bodyPr/>
          <a:lstStyle/>
          <a:p>
            <a:fld id="{5D24C5C1-B41F-4518-8588-FC3B663C3175}" type="slidenum">
              <a:rPr lang="en-US" smtClean="0"/>
              <a:t>11</a:t>
            </a:fld>
            <a:endParaRPr lang="en-US"/>
          </a:p>
        </p:txBody>
      </p:sp>
    </p:spTree>
    <p:extLst>
      <p:ext uri="{BB962C8B-B14F-4D97-AF65-F5344CB8AC3E}">
        <p14:creationId xmlns:p14="http://schemas.microsoft.com/office/powerpoint/2010/main" val="354709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an overview of what elements of support are in place for each LEA. Briefly explain each support. Share that these are the pillars to what we offer and that they will be explained in more depth.</a:t>
            </a:r>
          </a:p>
        </p:txBody>
      </p:sp>
      <p:sp>
        <p:nvSpPr>
          <p:cNvPr id="4" name="Slide Number Placeholder 3"/>
          <p:cNvSpPr>
            <a:spLocks noGrp="1"/>
          </p:cNvSpPr>
          <p:nvPr>
            <p:ph type="sldNum" sz="quarter" idx="5"/>
          </p:nvPr>
        </p:nvSpPr>
        <p:spPr/>
        <p:txBody>
          <a:bodyPr/>
          <a:lstStyle/>
          <a:p>
            <a:fld id="{025948F7-7E04-4EEC-945C-947FF78BF562}" type="slidenum">
              <a:rPr lang="en-US" smtClean="0"/>
              <a:t>12</a:t>
            </a:fld>
            <a:endParaRPr lang="en-US"/>
          </a:p>
        </p:txBody>
      </p:sp>
    </p:spTree>
    <p:extLst>
      <p:ext uri="{BB962C8B-B14F-4D97-AF65-F5344CB8AC3E}">
        <p14:creationId xmlns:p14="http://schemas.microsoft.com/office/powerpoint/2010/main" val="660305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Explain that t</a:t>
            </a:r>
            <a:r>
              <a:rPr lang="en-US" dirty="0"/>
              <a:t>his is our five-year plan for LEA professional development. Mention that we wanted to have a plan for our grant and this is one of the driving factors, we didn’t want to build the airplane in mid-air, but note that some things have shifted.</a:t>
            </a:r>
          </a:p>
          <a:p>
            <a:pPr marL="0" lvl="0" indent="0" algn="l" rtl="0">
              <a:spcBef>
                <a:spcPts val="0"/>
              </a:spcBef>
              <a:spcAft>
                <a:spcPts val="0"/>
              </a:spcAft>
              <a:buNone/>
            </a:pPr>
            <a:r>
              <a:rPr lang="en-US" dirty="0"/>
              <a:t>Explain how each year’s PD builds upon knowledge each year (Tier One=Year One, Tier Two=Year Two, </a:t>
            </a:r>
            <a:r>
              <a:rPr lang="en-US" dirty="0" err="1"/>
              <a:t>etc</a:t>
            </a:r>
            <a:r>
              <a:rPr lang="en-US" dirty="0"/>
              <a:t>).</a:t>
            </a:r>
            <a:endParaRPr dirty="0"/>
          </a:p>
        </p:txBody>
      </p:sp>
      <p:sp>
        <p:nvSpPr>
          <p:cNvPr id="276" name="Google Shape;27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Teams and the impact. You can simply share that research suggests that information is understood, retained, and utilized more effectively when experienced in teams, rather than solely by ones self. This is just data that supports this notion, and because of this it has guided how we have established team to onboard new programs and frameworks, specific to AWARE. </a:t>
            </a:r>
            <a:endParaRPr dirty="0"/>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Explain the organization of our AWARE teams. This is specific to PBIS. Share each district has an executive leadership team and then each school building has a school leadership team and these are how the teams are organized or structured.</a:t>
            </a:r>
            <a:endParaRPr dirty="0"/>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Explain that these are two key roles that help implement all aspects of the grant.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The Community Project Manager is a school district employee that acts as a liaison from the local level (school level) to the state level (Project level). This individual works closely with AWARE staff to plan things at the district level, as well as provides the Project insights about needs.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The Schoolwide Team Coach is a PBIS-specific role. This individual is the PBIS coach for their school. Each building has a Coach and this individual helps trained and non-trained staff about PBIS implementation, interventions, and maintenance.</a:t>
            </a:r>
            <a:endParaRPr b="1" dirty="0"/>
          </a:p>
        </p:txBody>
      </p:sp>
      <p:sp>
        <p:nvSpPr>
          <p:cNvPr id="219" name="Google Shape;21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Katie</a:t>
            </a:r>
            <a:endParaRPr b="1" dirty="0"/>
          </a:p>
        </p:txBody>
      </p:sp>
      <p:sp>
        <p:nvSpPr>
          <p:cNvPr id="288" name="Google Shape;2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Explain that this just shows who attends the trainings. Not everyone will attend every training.</a:t>
            </a:r>
            <a:endParaRPr b="1" dirty="0"/>
          </a:p>
        </p:txBody>
      </p:sp>
      <p:sp>
        <p:nvSpPr>
          <p:cNvPr id="288" name="Google Shape;2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072974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Feel free to read the objective</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Our goal is to provide our districts as much assistance and help as possible, so we have built in technical assistance. However, we also offer assistance outside of these structured times.</a:t>
            </a:r>
            <a:endParaRPr b="1" dirty="0"/>
          </a:p>
        </p:txBody>
      </p:sp>
      <p:sp>
        <p:nvSpPr>
          <p:cNvPr id="310" name="Google Shape;31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Explain AWARE acronym. Explain SAMHSA’s purpose of this grant. </a:t>
            </a:r>
          </a:p>
          <a:p>
            <a:r>
              <a:rPr lang="en-US" b="0" dirty="0"/>
              <a:t>AWARE is a unique grant opportunity because it works to combine two state entities in the work. Thus, the grant has been awarded to the State Department of Education but our Project is also co-coordinated by representatives from DHW. So, really, we are working to connect state agencies from the education and mental health sectors.</a:t>
            </a:r>
          </a:p>
          <a:p>
            <a:endParaRPr lang="en-US" b="0" dirty="0"/>
          </a:p>
          <a:p>
            <a:r>
              <a:rPr lang="en-US" b="0" dirty="0"/>
              <a:t>Here are our overarching goals for SAMHSA. </a:t>
            </a:r>
          </a:p>
          <a:p>
            <a:pPr marL="171450" indent="-171450">
              <a:buFont typeface="Arial" panose="020B0604020202020204" pitchFamily="34" charset="0"/>
              <a:buChar char="•"/>
            </a:pPr>
            <a:r>
              <a:rPr lang="en-US" b="0" dirty="0"/>
              <a:t>Raise awareness about mental health issues among school-aged youth</a:t>
            </a:r>
          </a:p>
          <a:p>
            <a:pPr marL="171450" indent="-171450">
              <a:buFont typeface="Arial" panose="020B0604020202020204" pitchFamily="34" charset="0"/>
              <a:buChar char="•"/>
            </a:pPr>
            <a:r>
              <a:rPr lang="en-US" b="0" dirty="0"/>
              <a:t>Provide education and training to school personnel and other adults (parents/caregivers/community members) about how to effectively detect and respond to mental health issues. </a:t>
            </a:r>
          </a:p>
          <a:p>
            <a:pPr marL="171450" indent="-171450">
              <a:buFont typeface="Arial" panose="020B0604020202020204" pitchFamily="34" charset="0"/>
              <a:buChar char="•"/>
            </a:pPr>
            <a:r>
              <a:rPr lang="en-US" b="0" dirty="0"/>
              <a:t>Finally, provide accessible behavioral health services to students and their families. </a:t>
            </a:r>
          </a:p>
        </p:txBody>
      </p:sp>
      <p:sp>
        <p:nvSpPr>
          <p:cNvPr id="4" name="Slide Number Placeholder 3"/>
          <p:cNvSpPr>
            <a:spLocks noGrp="1"/>
          </p:cNvSpPr>
          <p:nvPr>
            <p:ph type="sldNum" sz="quarter" idx="5"/>
          </p:nvPr>
        </p:nvSpPr>
        <p:spPr/>
        <p:txBody>
          <a:bodyPr/>
          <a:lstStyle/>
          <a:p>
            <a:fld id="{025948F7-7E04-4EEC-945C-947FF78BF562}" type="slidenum">
              <a:rPr lang="en-US" smtClean="0"/>
              <a:t>2</a:t>
            </a:fld>
            <a:endParaRPr lang="en-US"/>
          </a:p>
        </p:txBody>
      </p:sp>
    </p:spTree>
    <p:extLst>
      <p:ext uri="{BB962C8B-B14F-4D97-AF65-F5344CB8AC3E}">
        <p14:creationId xmlns:p14="http://schemas.microsoft.com/office/powerpoint/2010/main" val="3068279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Share that we have tasked our schools with completing/hosting a community outreach event each year, with the expectation that schools are sharing out about the Project and the work happening within the school. Additionally, we ask that each school includes some type of training component to raise adult awareness and educate them about ways to intervene, when a youth they are interfacing with experiences a mental/behavioral/emotional health crisis.</a:t>
            </a:r>
            <a:endParaRPr b="1" dirty="0"/>
          </a:p>
        </p:txBody>
      </p:sp>
      <p:sp>
        <p:nvSpPr>
          <p:cNvPr id="322" name="Google Shape;32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Each district is developing a data evaluation and analysis process, so that it can help guide how schools intervene. Our goal is to help them make informed, dada-driven decisions.</a:t>
            </a:r>
            <a:endParaRPr b="1" dirty="0"/>
          </a:p>
        </p:txBody>
      </p:sp>
      <p:sp>
        <p:nvSpPr>
          <p:cNvPr id="334" name="Google Shape;33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a:lnSpc>
                <a:spcPct val="107000"/>
              </a:lnSpc>
              <a:spcBef>
                <a:spcPts val="0"/>
              </a:spcBef>
              <a:spcAft>
                <a:spcPts val="0"/>
              </a:spcAft>
              <a:buFont typeface="Courier New" panose="02070309020205020404" pitchFamily="49"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our intent is to build in sustainability. So, AWARE has contracted with mental health agencies and not individual clinicians for capacity reasons. Agencies can also ensure that more services can be covered by multiple insurance agencies. For example, agencies are more likely to serve Medicaid clients than an individual clinician can.</a:t>
            </a:r>
          </a:p>
          <a:p>
            <a:pPr marL="0" marR="0" lvl="0" indent="0" algn="just">
              <a:lnSpc>
                <a:spcPct val="107000"/>
              </a:lnSpc>
              <a:spcBef>
                <a:spcPts val="0"/>
              </a:spcBef>
              <a:spcAft>
                <a:spcPts val="0"/>
              </a:spcAft>
              <a:buFont typeface="Courier New" panose="02070309020205020404" pitchFamily="49"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Font typeface="Courier New" panose="02070309020205020404" pitchFamily="49" charset="0"/>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Explain that clinicians work off billable hour and will provide services to uninsured/underinsured students/families. For this population, AWARE pays for the clinician’s time. AWARE also pays the clinician to be fully embedded, so we want to ensure that this clinical expertise is shared at the executive team level and they are involved in other school-based meetings, directly related to their position. </a:t>
            </a:r>
          </a:p>
        </p:txBody>
      </p:sp>
      <p:sp>
        <p:nvSpPr>
          <p:cNvPr id="346" name="Google Shape;34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Explain that these are our multi-prongs resources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Share that each LEA receives a stipend to help implement and maintain the Project’s efforts.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We also offer free conference registrations to various mental health or PBIS-related conferences locally and nationally.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And as a statewide/national resource, we have created the Idaho School Mental Health Website. This acts to provide individuals, families, schools, clinicians with a variety of resources related to school mental health. Encourage individuals to visit our site and provide additional resources to our resource page. </a:t>
            </a:r>
            <a:endParaRPr b="1" dirty="0"/>
          </a:p>
        </p:txBody>
      </p:sp>
      <p:sp>
        <p:nvSpPr>
          <p:cNvPr id="358" name="Google Shape;3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a870840d10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a870840d10_0_2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a:lnSpc>
                <a:spcPct val="107000"/>
              </a:lnSpc>
              <a:spcBef>
                <a:spcPts val="0"/>
              </a:spcBef>
              <a:spcAft>
                <a:spcPts val="0"/>
              </a:spcAft>
              <a:buFont typeface="Courier New" panose="02070309020205020404" pitchFamily="49" charset="0"/>
              <a:buNone/>
            </a:pPr>
            <a:r>
              <a:rPr lang="en-US" sz="1000" b="1" dirty="0">
                <a:effectLst/>
                <a:latin typeface="Calibri" panose="020F0502020204030204" pitchFamily="34" charset="0"/>
                <a:ea typeface="Calibri" panose="020F0502020204030204" pitchFamily="34" charset="0"/>
                <a:cs typeface="Times New Roman" panose="02020603050405020304" pitchFamily="18" charset="0"/>
              </a:rPr>
              <a:t>Explain that this is what we envision the clinician’s role to be. Briefly run through each piece.</a:t>
            </a:r>
          </a:p>
        </p:txBody>
      </p:sp>
      <p:sp>
        <p:nvSpPr>
          <p:cNvPr id="126" name="Google Shape;126;ga870840d10_0_2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2663818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that these are free resources we have developed and are offering to other schools or mental health organizations looking to become involved in school-based therapy. </a:t>
            </a:r>
          </a:p>
        </p:txBody>
      </p:sp>
      <p:sp>
        <p:nvSpPr>
          <p:cNvPr id="4" name="Slide Number Placeholder 3"/>
          <p:cNvSpPr>
            <a:spLocks noGrp="1"/>
          </p:cNvSpPr>
          <p:nvPr>
            <p:ph type="sldNum" sz="quarter" idx="5"/>
          </p:nvPr>
        </p:nvSpPr>
        <p:spPr/>
        <p:txBody>
          <a:bodyPr/>
          <a:lstStyle/>
          <a:p>
            <a:fld id="{5D24C5C1-B41F-4518-8588-FC3B663C3175}" type="slidenum">
              <a:rPr lang="en-US" smtClean="0"/>
              <a:t>25</a:t>
            </a:fld>
            <a:endParaRPr lang="en-US"/>
          </a:p>
        </p:txBody>
      </p:sp>
    </p:spTree>
    <p:extLst>
      <p:ext uri="{BB962C8B-B14F-4D97-AF65-F5344CB8AC3E}">
        <p14:creationId xmlns:p14="http://schemas.microsoft.com/office/powerpoint/2010/main" val="1932152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870840d1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a870840d1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ga870840d1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1200501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870840d1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a870840d1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ga870840d1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415292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870840d1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ga870840d1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 name="Google Shape;67;ga870840d1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627711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a870840d10_0_5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a870840d10_0_5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a:lnSpc>
                <a:spcPct val="107000"/>
              </a:lnSpc>
              <a:spcBef>
                <a:spcPts val="0"/>
              </a:spcBef>
              <a:spcAft>
                <a:spcPts val="0"/>
              </a:spcAft>
              <a:buFont typeface="Courier New" panose="02070309020205020404" pitchFamily="49" charset="0"/>
              <a:buNone/>
            </a:pPr>
            <a:r>
              <a:rPr lang="en-US" sz="1300" b="1" dirty="0">
                <a:effectLst/>
                <a:latin typeface="Calibri Light" panose="020F0302020204030204" pitchFamily="34" charset="0"/>
                <a:ea typeface="Calibri" panose="020F0502020204030204" pitchFamily="34" charset="0"/>
                <a:cs typeface="Times New Roman" panose="02020603050405020304" pitchFamily="18" charset="0"/>
              </a:rPr>
              <a:t>Explain that while our main focus is on our school districts, we also wanted to dig a little deeper to ensure sustainability, so we built in community-based aspects and these are our elements of support offered.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a:lnSpc>
                <a:spcPct val="107000"/>
              </a:lnSpc>
              <a:spcBef>
                <a:spcPts val="0"/>
              </a:spcBef>
              <a:spcAft>
                <a:spcPts val="0"/>
              </a:spcAft>
              <a:buFont typeface="Wingdings" panose="05000000000000000000" pitchFamily="2" charset="2"/>
              <a:buChar char=""/>
            </a:pPr>
            <a:r>
              <a:rPr lang="en-US" sz="1300" dirty="0">
                <a:effectLst/>
                <a:latin typeface="Calibri Light" panose="020F0302020204030204" pitchFamily="34" charset="0"/>
                <a:ea typeface="Calibri" panose="020F0502020204030204" pitchFamily="34" charset="0"/>
                <a:cs typeface="Times New Roman" panose="02020603050405020304" pitchFamily="18" charset="0"/>
              </a:rPr>
              <a:t>Free conference registration for community members for PD</a:t>
            </a:r>
            <a:r>
              <a:rPr lang="en-US" sz="1100" dirty="0">
                <a:effectLst/>
                <a:latin typeface="Calibri" panose="020F0502020204030204" pitchFamily="34" charset="0"/>
                <a:ea typeface="Calibri" panose="020F0502020204030204" pitchFamily="34" charset="0"/>
                <a:cs typeface="Times New Roman" panose="02020603050405020304" pitchFamily="18" charset="0"/>
              </a:rPr>
              <a:t> and f</a:t>
            </a:r>
            <a:r>
              <a:rPr lang="en-US" sz="1300" dirty="0">
                <a:effectLst/>
                <a:latin typeface="Calibri Light" panose="020F0302020204030204" pitchFamily="34" charset="0"/>
                <a:ea typeface="Calibri" panose="020F0502020204030204" pitchFamily="34" charset="0"/>
                <a:cs typeface="Times New Roman" panose="02020603050405020304" pitchFamily="18" charset="0"/>
              </a:rPr>
              <a:t>ree training opportunities </a:t>
            </a:r>
          </a:p>
          <a:p>
            <a:pPr marL="685800" marR="0" lvl="1" indent="-228600" algn="l">
              <a:lnSpc>
                <a:spcPct val="107000"/>
              </a:lnSpc>
              <a:spcBef>
                <a:spcPts val="0"/>
              </a:spcBef>
              <a:spcAft>
                <a:spcPts val="0"/>
              </a:spcAft>
              <a:buFont typeface="Symbol" panose="05050102010706020507" pitchFamily="18" charset="2"/>
              <a:buChar char=""/>
            </a:pPr>
            <a:r>
              <a:rPr lang="en-US" sz="1300" dirty="0">
                <a:effectLst/>
                <a:latin typeface="Calibri Light" panose="020F0302020204030204" pitchFamily="34" charset="0"/>
                <a:ea typeface="Calibri" panose="020F0502020204030204" pitchFamily="34" charset="0"/>
                <a:cs typeface="Times New Roman" panose="02020603050405020304" pitchFamily="18" charset="0"/>
              </a:rPr>
              <a:t>Dr. Rudd- Arresting and Treating Suicidality for clinicians </a:t>
            </a:r>
            <a:br>
              <a:rPr lang="en-US" sz="1300" dirty="0">
                <a:effectLst/>
                <a:latin typeface="Calibri Light" panose="020F0302020204030204" pitchFamily="34" charset="0"/>
                <a:ea typeface="Calibri" panose="020F0502020204030204" pitchFamily="34" charset="0"/>
                <a:cs typeface="Times New Roman" panose="02020603050405020304" pitchFamily="18" charset="0"/>
              </a:rPr>
            </a:br>
            <a:r>
              <a:rPr lang="en-US" sz="1300" dirty="0">
                <a:effectLst/>
                <a:latin typeface="Calibri Light" panose="020F0302020204030204" pitchFamily="34" charset="0"/>
                <a:ea typeface="Calibri" panose="020F0502020204030204" pitchFamily="34" charset="0"/>
                <a:cs typeface="Times New Roman" panose="02020603050405020304" pitchFamily="18" charset="0"/>
              </a:rPr>
              <a:t>Various PBIS related conferences</a:t>
            </a:r>
            <a:br>
              <a:rPr lang="en-US" sz="1300" dirty="0">
                <a:effectLst/>
                <a:latin typeface="Calibri Light" panose="020F0302020204030204" pitchFamily="34" charset="0"/>
                <a:ea typeface="Calibri" panose="020F0502020204030204" pitchFamily="34" charset="0"/>
                <a:cs typeface="Times New Roman" panose="02020603050405020304" pitchFamily="18" charset="0"/>
              </a:rPr>
            </a:br>
            <a:r>
              <a:rPr lang="en-US" sz="1300" dirty="0">
                <a:effectLst/>
                <a:latin typeface="Calibri Light" panose="020F0302020204030204" pitchFamily="34" charset="0"/>
                <a:ea typeface="Calibri" panose="020F0502020204030204" pitchFamily="34" charset="0"/>
                <a:cs typeface="Times New Roman" panose="02020603050405020304" pitchFamily="18" charset="0"/>
              </a:rPr>
              <a:t>Idaho Prevention and Support Conference</a:t>
            </a:r>
            <a:br>
              <a:rPr lang="en-US" sz="1300" dirty="0">
                <a:effectLst/>
                <a:latin typeface="Calibri Light" panose="020F0302020204030204" pitchFamily="34" charset="0"/>
                <a:ea typeface="Calibri" panose="020F0502020204030204" pitchFamily="34" charset="0"/>
                <a:cs typeface="Times New Roman" panose="02020603050405020304" pitchFamily="18" charset="0"/>
              </a:rPr>
            </a:br>
            <a:r>
              <a:rPr lang="en-US" sz="1300" dirty="0" err="1">
                <a:effectLst/>
                <a:latin typeface="Calibri Light" panose="020F0302020204030204" pitchFamily="34" charset="0"/>
                <a:ea typeface="Calibri" panose="020F0502020204030204" pitchFamily="34" charset="0"/>
                <a:cs typeface="Times New Roman" panose="02020603050405020304" pitchFamily="18" charset="0"/>
              </a:rPr>
              <a:t>PREPaRE</a:t>
            </a:r>
            <a:r>
              <a:rPr lang="en-US" sz="1300" dirty="0">
                <a:effectLst/>
                <a:latin typeface="Calibri Light" panose="020F0302020204030204" pitchFamily="34" charset="0"/>
                <a:ea typeface="Calibri" panose="020F0502020204030204" pitchFamily="34" charset="0"/>
                <a:cs typeface="Times New Roman" panose="02020603050405020304" pitchFamily="18" charset="0"/>
              </a:rPr>
              <a:t> training </a:t>
            </a:r>
          </a:p>
          <a:p>
            <a:pPr marL="228600" marR="0" lvl="0" indent="-228600" algn="just">
              <a:lnSpc>
                <a:spcPct val="107000"/>
              </a:lnSpc>
              <a:spcBef>
                <a:spcPts val="0"/>
              </a:spcBef>
              <a:spcAft>
                <a:spcPts val="0"/>
              </a:spcAft>
              <a:buFont typeface="Symbol" panose="05050102010706020507" pitchFamily="18" charset="2"/>
              <a:buChar char=""/>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Community collaborative groups/meetings: explain that we are currently operating a meeting that brings together agencies and stakeholder to discuss ways to promote mental health and wellness in each community. Share that we are currently experiencing issues with getting the community to engage in this and wanted to reach out to see if the Elmore Health Coalition would be interested in letting up jump in on their meeting and offer more of a behavioral health approach. Share that we are just hoping to get on the agenda as a standing meeting item, to share our resources or pose a question to the group of what AWARE could look into offering.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a:lnSpc>
                <a:spcPct val="107000"/>
              </a:lnSpc>
              <a:spcBef>
                <a:spcPts val="0"/>
              </a:spcBef>
              <a:spcAft>
                <a:spcPts val="0"/>
              </a:spcAft>
              <a:buFont typeface="Wingdings" panose="05000000000000000000" pitchFamily="2" charset="2"/>
              <a:buChar char=""/>
            </a:pPr>
            <a:r>
              <a:rPr lang="en-US" sz="1300" dirty="0">
                <a:effectLst/>
                <a:latin typeface="Calibri Light" panose="020F0302020204030204" pitchFamily="34" charset="0"/>
                <a:ea typeface="Calibri" panose="020F0502020204030204" pitchFamily="34" charset="0"/>
                <a:cs typeface="Times New Roman" panose="02020603050405020304" pitchFamily="18" charset="0"/>
              </a:rPr>
              <a:t>Community support groups for parents/caregivers with children experiencing mental health concerns. Explain that this is being managed by a national organization called the Youth Mental Health Project, and we are hoping to stand up a group by December.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just">
              <a:lnSpc>
                <a:spcPct val="107000"/>
              </a:lnSpc>
              <a:spcBef>
                <a:spcPts val="0"/>
              </a:spcBef>
              <a:spcAft>
                <a:spcPts val="0"/>
              </a:spcAft>
              <a:buFont typeface="Wingdings" panose="05000000000000000000" pitchFamily="2" charset="2"/>
              <a:buChar char=""/>
            </a:pPr>
            <a:r>
              <a:rPr lang="en-US" sz="1300" dirty="0" err="1">
                <a:effectLst/>
                <a:latin typeface="Calibri Light" panose="020F0302020204030204" pitchFamily="34" charset="0"/>
                <a:ea typeface="Calibri" panose="020F0502020204030204" pitchFamily="34" charset="0"/>
                <a:cs typeface="Times New Roman" panose="02020603050405020304" pitchFamily="18" charset="0"/>
              </a:rPr>
              <a:t>Superconference</a:t>
            </a:r>
            <a:r>
              <a:rPr lang="en-US" sz="1300" dirty="0">
                <a:effectLst/>
                <a:latin typeface="Calibri Light" panose="020F0302020204030204" pitchFamily="34" charset="0"/>
                <a:ea typeface="Calibri" panose="020F0502020204030204" pitchFamily="34" charset="0"/>
                <a:cs typeface="Times New Roman" panose="02020603050405020304" pitchFamily="18" charset="0"/>
              </a:rPr>
              <a:t>: share that this annual conference is something AWARE has partnered on with Idaho-based school counselor, psychologist, and social work associations. It seeks to provide education and awareness to school and community professionals and families about how to help youth. </a:t>
            </a:r>
          </a:p>
          <a:p>
            <a:pPr marL="0" lvl="0" indent="0" algn="l" rtl="0">
              <a:spcBef>
                <a:spcPts val="0"/>
              </a:spcBef>
              <a:spcAft>
                <a:spcPts val="0"/>
              </a:spcAft>
              <a:buNone/>
            </a:pPr>
            <a:endParaRPr dirty="0"/>
          </a:p>
        </p:txBody>
      </p:sp>
      <p:sp>
        <p:nvSpPr>
          <p:cNvPr id="227" name="Google Shape;227;ga870840d10_0_5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logistics about Idaho AWARE.</a:t>
            </a:r>
          </a:p>
          <a:p>
            <a:pPr marL="171450" indent="-171450">
              <a:buFont typeface="Arial" panose="020B0604020202020204" pitchFamily="34" charset="0"/>
              <a:buChar char="•"/>
            </a:pPr>
            <a:r>
              <a:rPr lang="en-US" dirty="0"/>
              <a:t>Explain that this is federally funded and a 5- year grant </a:t>
            </a:r>
          </a:p>
          <a:p>
            <a:pPr marL="171450" indent="-171450">
              <a:buFont typeface="Arial" panose="020B0604020202020204" pitchFamily="34" charset="0"/>
              <a:buChar char="•"/>
            </a:pPr>
            <a:r>
              <a:rPr lang="en-US" dirty="0"/>
              <a:t>Explain that the grant recipient is the SDE.</a:t>
            </a:r>
          </a:p>
          <a:p>
            <a:pPr marL="171450" indent="-171450">
              <a:buFont typeface="Arial" panose="020B0604020202020204" pitchFamily="34" charset="0"/>
              <a:buChar char="•"/>
            </a:pPr>
            <a:r>
              <a:rPr lang="en-US" dirty="0"/>
              <a:t> Explain state agency representation in coordination and administration of the Project.</a:t>
            </a:r>
          </a:p>
          <a:p>
            <a:pPr marL="628650" lvl="1" indent="-171450">
              <a:buFont typeface="Arial" panose="020B0604020202020204" pitchFamily="34" charset="0"/>
              <a:buChar char="•"/>
            </a:pPr>
            <a:r>
              <a:rPr lang="en-US" dirty="0"/>
              <a:t>SDE/ILP</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DHW/DBH </a:t>
            </a:r>
          </a:p>
        </p:txBody>
      </p:sp>
      <p:sp>
        <p:nvSpPr>
          <p:cNvPr id="4" name="Slide Number Placeholder 3"/>
          <p:cNvSpPr>
            <a:spLocks noGrp="1"/>
          </p:cNvSpPr>
          <p:nvPr>
            <p:ph type="sldNum" sz="quarter" idx="5"/>
          </p:nvPr>
        </p:nvSpPr>
        <p:spPr/>
        <p:txBody>
          <a:bodyPr/>
          <a:lstStyle/>
          <a:p>
            <a:fld id="{5D24C5C1-B41F-4518-8588-FC3B663C3175}" type="slidenum">
              <a:rPr lang="en-US" smtClean="0"/>
              <a:t>3</a:t>
            </a:fld>
            <a:endParaRPr lang="en-US"/>
          </a:p>
        </p:txBody>
      </p:sp>
    </p:spTree>
    <p:extLst>
      <p:ext uri="{BB962C8B-B14F-4D97-AF65-F5344CB8AC3E}">
        <p14:creationId xmlns:p14="http://schemas.microsoft.com/office/powerpoint/2010/main" val="4086663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team of schools and staff.</a:t>
            </a:r>
          </a:p>
        </p:txBody>
      </p:sp>
      <p:sp>
        <p:nvSpPr>
          <p:cNvPr id="4" name="Slide Number Placeholder 3"/>
          <p:cNvSpPr>
            <a:spLocks noGrp="1"/>
          </p:cNvSpPr>
          <p:nvPr>
            <p:ph type="sldNum" sz="quarter" idx="5"/>
          </p:nvPr>
        </p:nvSpPr>
        <p:spPr/>
        <p:txBody>
          <a:bodyPr/>
          <a:lstStyle/>
          <a:p>
            <a:fld id="{5D24C5C1-B41F-4518-8588-FC3B663C3175}" type="slidenum">
              <a:rPr lang="en-US" smtClean="0"/>
              <a:t>30</a:t>
            </a:fld>
            <a:endParaRPr lang="en-US"/>
          </a:p>
        </p:txBody>
      </p:sp>
    </p:spTree>
    <p:extLst>
      <p:ext uri="{BB962C8B-B14F-4D97-AF65-F5344CB8AC3E}">
        <p14:creationId xmlns:p14="http://schemas.microsoft.com/office/powerpoint/2010/main" val="344306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870840d10_0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a870840d10_0_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Feel Free to add your headshot.</a:t>
            </a:r>
            <a:endParaRPr b="1" dirty="0"/>
          </a:p>
        </p:txBody>
      </p:sp>
      <p:sp>
        <p:nvSpPr>
          <p:cNvPr id="253" name="Google Shape;253;ga870840d10_0_3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710248" y="4518204"/>
            <a:ext cx="568198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b="1" dirty="0"/>
              <a:t>Katie</a:t>
            </a:r>
            <a:endParaRPr dirty="0"/>
          </a:p>
        </p:txBody>
      </p:sp>
      <p:sp>
        <p:nvSpPr>
          <p:cNvPr id="116" name="Google Shape;116;p4: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While we have representatives at the state-level guiding this work, we also have an outstanding advisory board that helps guide us and support our efforts. Several members are at the state/local level and a couple are from the national/regional level. Explain that we have representation from schools, PBIS/multi-tiered systems of supports, and mental health.</a:t>
            </a:r>
          </a:p>
        </p:txBody>
      </p:sp>
      <p:sp>
        <p:nvSpPr>
          <p:cNvPr id="178" name="Google Shape;1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870840d1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a870840d1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Because this is the first award for Idaho, our efforts are being focused at a local level, with the hopes that eventually we can expand efforts, frameworks, services/resources statewide. At the local level, these are our goals for the three LEAs (local education agencies). Explain our rural component to ensure efforts are scaleable statewide</a:t>
            </a:r>
          </a:p>
          <a:p>
            <a:pPr marL="0" lvl="0" indent="0" algn="l" rtl="0">
              <a:spcBef>
                <a:spcPts val="0"/>
              </a:spcBef>
              <a:spcAft>
                <a:spcPts val="0"/>
              </a:spcAft>
              <a:buNone/>
            </a:pPr>
            <a:r>
              <a:rPr lang="en" dirty="0"/>
              <a:t>Explain the following</a:t>
            </a:r>
          </a:p>
          <a:p>
            <a:pPr marL="171450" lvl="0" indent="-171450" algn="l" rtl="0">
              <a:spcBef>
                <a:spcPts val="0"/>
              </a:spcBef>
              <a:spcAft>
                <a:spcPts val="0"/>
              </a:spcAft>
              <a:buFont typeface="Arial" panose="020B0604020202020204" pitchFamily="34" charset="0"/>
              <a:buChar char="•"/>
            </a:pPr>
            <a:r>
              <a:rPr lang="en" dirty="0"/>
              <a:t>Capacity: We want to build each LEAs capacity to be able to offer support when interventions are needed but also help them focus on preventative efforts. To build and strengthen capacity at the district/school/student-level.</a:t>
            </a:r>
          </a:p>
          <a:p>
            <a:pPr marL="171450" lvl="0" indent="-171450" algn="l" rtl="0">
              <a:spcBef>
                <a:spcPts val="0"/>
              </a:spcBef>
              <a:spcAft>
                <a:spcPts val="0"/>
              </a:spcAft>
              <a:buFont typeface="Arial" panose="020B0604020202020204" pitchFamily="34" charset="0"/>
              <a:buChar char="•"/>
            </a:pPr>
            <a:r>
              <a:rPr lang="en" dirty="0"/>
              <a:t>Evidence-Based Interventions: We want to ensure that we not only have evidence based interventions and services in place and accessible but also that students are being directed to appropriate interventions to begin with. So builiding up the training of staff and adults to know how, when, where, and who to refer students to. </a:t>
            </a:r>
          </a:p>
          <a:p>
            <a:pPr marL="171450" lvl="0" indent="-171450" algn="l" rtl="0">
              <a:spcBef>
                <a:spcPts val="0"/>
              </a:spcBef>
              <a:spcAft>
                <a:spcPts val="0"/>
              </a:spcAft>
              <a:buFont typeface="Arial" panose="020B0604020202020204" pitchFamily="34" charset="0"/>
              <a:buChar char="•"/>
            </a:pPr>
            <a:r>
              <a:rPr lang="en" dirty="0"/>
              <a:t>Data Tracking Systems: Through out data tracking systems, we want to ensure that everything on paper works in real life, and when it doesn’t work out we can pivot to ensure better outcomes, as well as when things do work out we can accentuate on those points and apply them to other situations. </a:t>
            </a:r>
          </a:p>
          <a:p>
            <a:pPr marL="171450" lvl="0" indent="-171450" algn="l" rtl="0">
              <a:spcBef>
                <a:spcPts val="0"/>
              </a:spcBef>
              <a:spcAft>
                <a:spcPts val="0"/>
              </a:spcAft>
              <a:buFont typeface="Arial" panose="020B0604020202020204" pitchFamily="34" charset="0"/>
              <a:buChar char="•"/>
            </a:pPr>
            <a:r>
              <a:rPr lang="en" dirty="0"/>
              <a:t>Clinicians: This really comes down to ensuring that we provide access to clinical-level behavioral health services. And truly access to care is multifaceted, we want to ensure it is affordable, geographically located, and clinicians are competent in various modalities and backgrounds to meet student/family needs.</a:t>
            </a:r>
          </a:p>
          <a:p>
            <a:pPr marL="171450" lvl="0" indent="-171450" algn="l" rtl="0">
              <a:spcBef>
                <a:spcPts val="0"/>
              </a:spcBef>
              <a:spcAft>
                <a:spcPts val="0"/>
              </a:spcAft>
              <a:buFont typeface="Arial" panose="020B0604020202020204" pitchFamily="34" charset="0"/>
              <a:buChar char="•"/>
            </a:pPr>
            <a:r>
              <a:rPr lang="en" dirty="0"/>
              <a:t>Healthier School Environments: We have no doubt that the LEAs we are working with already have healthy school environments. However, our goal is to assist schools in constantly improving and the the other elements described previously will ultimately help us attain this final goal. </a:t>
            </a:r>
          </a:p>
          <a:p>
            <a:pPr marL="0" lvl="0" indent="0" algn="l" rtl="0">
              <a:spcBef>
                <a:spcPts val="0"/>
              </a:spcBef>
              <a:spcAft>
                <a:spcPts val="0"/>
              </a:spcAft>
              <a:buFont typeface="Arial" panose="020B0604020202020204" pitchFamily="34" charset="0"/>
              <a:buNone/>
            </a:pPr>
            <a:endParaRPr dirty="0"/>
          </a:p>
        </p:txBody>
      </p:sp>
      <p:sp>
        <p:nvSpPr>
          <p:cNvPr id="76" name="Google Shape;76;ga870840d10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that we wanted to focus on rural, because a lot of Idaho consists of rural counties/areas and they face more barriers to accessing care. You can touch on a couple of points, but just share that this helped inform our decision for focus on serving rural or frontier areas.</a:t>
            </a:r>
          </a:p>
        </p:txBody>
      </p:sp>
      <p:sp>
        <p:nvSpPr>
          <p:cNvPr id="4" name="Slide Number Placeholder 3"/>
          <p:cNvSpPr>
            <a:spLocks noGrp="1"/>
          </p:cNvSpPr>
          <p:nvPr>
            <p:ph type="sldNum" sz="quarter" idx="5"/>
          </p:nvPr>
        </p:nvSpPr>
        <p:spPr/>
        <p:txBody>
          <a:bodyPr/>
          <a:lstStyle/>
          <a:p>
            <a:fld id="{5D24C5C1-B41F-4518-8588-FC3B663C3175}" type="slidenum">
              <a:rPr lang="en-US" smtClean="0"/>
              <a:t>7</a:t>
            </a:fld>
            <a:endParaRPr lang="en-US"/>
          </a:p>
        </p:txBody>
      </p:sp>
    </p:spTree>
    <p:extLst>
      <p:ext uri="{BB962C8B-B14F-4D97-AF65-F5344CB8AC3E}">
        <p14:creationId xmlns:p14="http://schemas.microsoft.com/office/powerpoint/2010/main" val="313235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that this consists of information from each of the school districts we have partnered with. Some had experience integrating behavioral health, while others didn’t at all or did not successfully. Highlight that bottom content, that it isn’t a school issue but a systems issue, and how AWARE proposes to help or positively impact the system.</a:t>
            </a:r>
          </a:p>
        </p:txBody>
      </p:sp>
      <p:sp>
        <p:nvSpPr>
          <p:cNvPr id="4" name="Slide Number Placeholder 3"/>
          <p:cNvSpPr>
            <a:spLocks noGrp="1"/>
          </p:cNvSpPr>
          <p:nvPr>
            <p:ph type="sldNum" sz="quarter" idx="5"/>
          </p:nvPr>
        </p:nvSpPr>
        <p:spPr/>
        <p:txBody>
          <a:bodyPr/>
          <a:lstStyle/>
          <a:p>
            <a:fld id="{5D24C5C1-B41F-4518-8588-FC3B663C3175}" type="slidenum">
              <a:rPr lang="en-US" smtClean="0"/>
              <a:t>8</a:t>
            </a:fld>
            <a:endParaRPr lang="en-US"/>
          </a:p>
        </p:txBody>
      </p:sp>
    </p:spTree>
    <p:extLst>
      <p:ext uri="{BB962C8B-B14F-4D97-AF65-F5344CB8AC3E}">
        <p14:creationId xmlns:p14="http://schemas.microsoft.com/office/powerpoint/2010/main" val="175873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Ali</a:t>
            </a:r>
          </a:p>
          <a:p>
            <a:r>
              <a:rPr lang="en-US" dirty="0"/>
              <a:t>These are our three LEAs</a:t>
            </a:r>
          </a:p>
        </p:txBody>
      </p:sp>
      <p:sp>
        <p:nvSpPr>
          <p:cNvPr id="4" name="Slide Number Placeholder 3"/>
          <p:cNvSpPr>
            <a:spLocks noGrp="1"/>
          </p:cNvSpPr>
          <p:nvPr>
            <p:ph type="sldNum" sz="quarter" idx="5"/>
          </p:nvPr>
        </p:nvSpPr>
        <p:spPr/>
        <p:txBody>
          <a:bodyPr/>
          <a:lstStyle/>
          <a:p>
            <a:fld id="{5D24C5C1-B41F-4518-8588-FC3B663C3175}" type="slidenum">
              <a:rPr lang="en-US" smtClean="0"/>
              <a:t>9</a:t>
            </a:fld>
            <a:endParaRPr lang="en-US"/>
          </a:p>
        </p:txBody>
      </p:sp>
    </p:spTree>
    <p:extLst>
      <p:ext uri="{BB962C8B-B14F-4D97-AF65-F5344CB8AC3E}">
        <p14:creationId xmlns:p14="http://schemas.microsoft.com/office/powerpoint/2010/main" val="156663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F33A-615A-4536-9100-D8D75894C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8299B0-2F0F-4F69-AAAA-AA03459819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05E5C6-C6BD-4AAF-A5A2-B37D5357C291}"/>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5" name="Footer Placeholder 4">
            <a:extLst>
              <a:ext uri="{FF2B5EF4-FFF2-40B4-BE49-F238E27FC236}">
                <a16:creationId xmlns:a16="http://schemas.microsoft.com/office/drawing/2014/main" id="{B0D94C23-3F21-43EC-A7BB-3DC5DA4F5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62496-A8F9-4FF1-AFA9-2E5F2241BD4C}"/>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333310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10A8-CBD3-473A-9A17-A98DB9ACF2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E6F6E-6BBA-4637-9021-4FB18A8C9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E8611-0D60-4B0B-A7E7-56BD07F11321}"/>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5" name="Footer Placeholder 4">
            <a:extLst>
              <a:ext uri="{FF2B5EF4-FFF2-40B4-BE49-F238E27FC236}">
                <a16:creationId xmlns:a16="http://schemas.microsoft.com/office/drawing/2014/main" id="{021DBBC5-38EE-4EDD-A7FE-7A87EF38A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1B4E5-5BA7-4A6D-885B-00EA5BB74223}"/>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428090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28D20-C7FB-4F9E-9A5F-256033DC50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1B785-AD33-42E5-96D5-D00F67C72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15CEF-F168-40F8-B13B-D71C51F92CD4}"/>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5" name="Footer Placeholder 4">
            <a:extLst>
              <a:ext uri="{FF2B5EF4-FFF2-40B4-BE49-F238E27FC236}">
                <a16:creationId xmlns:a16="http://schemas.microsoft.com/office/drawing/2014/main" id="{4964BC52-F40B-47D1-8310-F2FF2DC6A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E66F5-24BA-4E0C-850A-F156ED449EF6}"/>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35306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E513-C8FD-45AA-B201-44F736174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E16D2E-4BC7-401E-9D07-72136B7B31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632C3-8007-41F6-8345-14E2ACD0597F}"/>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5" name="Footer Placeholder 4">
            <a:extLst>
              <a:ext uri="{FF2B5EF4-FFF2-40B4-BE49-F238E27FC236}">
                <a16:creationId xmlns:a16="http://schemas.microsoft.com/office/drawing/2014/main" id="{BC4F3677-2AA4-4BB1-A576-4DC37FA1F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01E2-308B-4737-9455-59CE2E09F708}"/>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349020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0F2A4-734A-41DD-984C-5F0EDFA171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05967A-6D48-4B13-A232-4B6B1553C9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F0C8FF-F7FE-4DEE-A214-78673B4618D5}"/>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5" name="Footer Placeholder 4">
            <a:extLst>
              <a:ext uri="{FF2B5EF4-FFF2-40B4-BE49-F238E27FC236}">
                <a16:creationId xmlns:a16="http://schemas.microsoft.com/office/drawing/2014/main" id="{65B55165-DDCC-4503-A9EC-6446B19BFF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8CA7EB-D399-48D9-BFB5-564538EB7895}"/>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210563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792D-7964-4BA2-B50A-0DDC6601C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C0A29-C47D-408C-BEF2-C905E5CA3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6D56C-C27F-45D7-86D9-EBFB362F06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1FF3A5-6BA0-451B-920F-BF9C1A4D0CDA}"/>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6" name="Footer Placeholder 5">
            <a:extLst>
              <a:ext uri="{FF2B5EF4-FFF2-40B4-BE49-F238E27FC236}">
                <a16:creationId xmlns:a16="http://schemas.microsoft.com/office/drawing/2014/main" id="{9F5CE763-3624-4199-BC5A-8DF8D5E7F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E9E56-335F-4448-9033-646127FDE2E6}"/>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56347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4ACF9-9D23-48C9-97FF-D99FD3D438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21F4D3-57E4-439E-B9F6-7A1FECCC2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6D32B0-F416-4EC7-8D81-5F404F35C8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67A1B-E15B-436B-A573-BA9E69B66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B4EE94-4429-4C5C-8960-45DF6CE11F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FB8B82-D9DD-4D49-BF89-47904B1212E7}"/>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8" name="Footer Placeholder 7">
            <a:extLst>
              <a:ext uri="{FF2B5EF4-FFF2-40B4-BE49-F238E27FC236}">
                <a16:creationId xmlns:a16="http://schemas.microsoft.com/office/drawing/2014/main" id="{8FFE68CB-C292-4309-8A0E-F66E39CBD4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7C8275-698D-42F0-A9F2-4E790DED6962}"/>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134679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CF8B-B91E-4E1F-A531-BA6F1998ED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3026D7-62F8-455D-9624-D4C5E4655369}"/>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4" name="Footer Placeholder 3">
            <a:extLst>
              <a:ext uri="{FF2B5EF4-FFF2-40B4-BE49-F238E27FC236}">
                <a16:creationId xmlns:a16="http://schemas.microsoft.com/office/drawing/2014/main" id="{6BE33A88-A77E-4E79-B127-9187E2C8B2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F1F4A1-B414-417F-AEB3-C509A9A59039}"/>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109529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38CC7-59CA-4648-BC58-CC67568C556E}"/>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3" name="Footer Placeholder 2">
            <a:extLst>
              <a:ext uri="{FF2B5EF4-FFF2-40B4-BE49-F238E27FC236}">
                <a16:creationId xmlns:a16="http://schemas.microsoft.com/office/drawing/2014/main" id="{E9D7941E-9752-4C34-8780-424665E0BF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F85FB3-A40F-42F6-BD39-D3170AE288F5}"/>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246243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C343-75BC-4B3F-910B-7F915AF79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D1C4CA-7F4C-4A74-A990-51F1D17DC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9147CC-0622-4E5F-ACF6-484F558E4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DA0C6-D137-4FE8-9CD3-13BB878FB7CD}"/>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6" name="Footer Placeholder 5">
            <a:extLst>
              <a:ext uri="{FF2B5EF4-FFF2-40B4-BE49-F238E27FC236}">
                <a16:creationId xmlns:a16="http://schemas.microsoft.com/office/drawing/2014/main" id="{35D68E6E-02C5-41AA-B1EC-78061B365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5AEB2-A78D-4887-8702-F3DE1F709718}"/>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346071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D258-D739-4601-B3C8-AD3D8B0FF9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42C019-296B-48E5-BD31-1C3AA452C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35F049-6C4C-45BD-A21F-731E01756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DBCFD-ED72-41C8-B738-316478EFFC55}"/>
              </a:ext>
            </a:extLst>
          </p:cNvPr>
          <p:cNvSpPr>
            <a:spLocks noGrp="1"/>
          </p:cNvSpPr>
          <p:nvPr>
            <p:ph type="dt" sz="half" idx="10"/>
          </p:nvPr>
        </p:nvSpPr>
        <p:spPr/>
        <p:txBody>
          <a:bodyPr/>
          <a:lstStyle/>
          <a:p>
            <a:fld id="{266ACC5F-BE2C-4F14-9D9F-2FDCDCD4FCE4}" type="datetimeFigureOut">
              <a:rPr lang="en-US" smtClean="0"/>
              <a:t>10/21/2022</a:t>
            </a:fld>
            <a:endParaRPr lang="en-US"/>
          </a:p>
        </p:txBody>
      </p:sp>
      <p:sp>
        <p:nvSpPr>
          <p:cNvPr id="6" name="Footer Placeholder 5">
            <a:extLst>
              <a:ext uri="{FF2B5EF4-FFF2-40B4-BE49-F238E27FC236}">
                <a16:creationId xmlns:a16="http://schemas.microsoft.com/office/drawing/2014/main" id="{E8291786-F605-4169-866F-651D38B14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F311C-8EB0-4E65-88D8-BDF320AF8F7F}"/>
              </a:ext>
            </a:extLst>
          </p:cNvPr>
          <p:cNvSpPr>
            <a:spLocks noGrp="1"/>
          </p:cNvSpPr>
          <p:nvPr>
            <p:ph type="sldNum" sz="quarter" idx="12"/>
          </p:nvPr>
        </p:nvSpPr>
        <p:spPr/>
        <p:txBody>
          <a:bodyPr/>
          <a:lstStyle/>
          <a:p>
            <a:fld id="{397FF198-48F5-403C-B172-0BE94A4C2D41}" type="slidenum">
              <a:rPr lang="en-US" smtClean="0"/>
              <a:t>‹#›</a:t>
            </a:fld>
            <a:endParaRPr lang="en-US"/>
          </a:p>
        </p:txBody>
      </p:sp>
    </p:spTree>
    <p:extLst>
      <p:ext uri="{BB962C8B-B14F-4D97-AF65-F5344CB8AC3E}">
        <p14:creationId xmlns:p14="http://schemas.microsoft.com/office/powerpoint/2010/main" val="3949658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F9E712-36E5-4BA8-9EEA-77609FCCA9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11A90D-B8EB-4DD7-B89A-DC59520BA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47F04-30ED-44DE-9B12-E9FC2BC58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ACC5F-BE2C-4F14-9D9F-2FDCDCD4FCE4}" type="datetimeFigureOut">
              <a:rPr lang="en-US" smtClean="0"/>
              <a:t>10/21/2022</a:t>
            </a:fld>
            <a:endParaRPr lang="en-US"/>
          </a:p>
        </p:txBody>
      </p:sp>
      <p:sp>
        <p:nvSpPr>
          <p:cNvPr id="5" name="Footer Placeholder 4">
            <a:extLst>
              <a:ext uri="{FF2B5EF4-FFF2-40B4-BE49-F238E27FC236}">
                <a16:creationId xmlns:a16="http://schemas.microsoft.com/office/drawing/2014/main" id="{B1391E62-95AE-4732-B150-DBFD7FEB1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401F3-D2E4-4420-9685-96FCA63BF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FF198-48F5-403C-B172-0BE94A4C2D41}" type="slidenum">
              <a:rPr lang="en-US" smtClean="0"/>
              <a:t>‹#›</a:t>
            </a:fld>
            <a:endParaRPr lang="en-US"/>
          </a:p>
        </p:txBody>
      </p:sp>
    </p:spTree>
    <p:extLst>
      <p:ext uri="{BB962C8B-B14F-4D97-AF65-F5344CB8AC3E}">
        <p14:creationId xmlns:p14="http://schemas.microsoft.com/office/powerpoint/2010/main" val="3375333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g"/><Relationship Id="rId11" Type="http://schemas.openxmlformats.org/officeDocument/2006/relationships/image" Target="../media/image35.pn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idahoschoolmentalhealth.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hyperlink" Target="mailto:ashields@idaholives.org" TargetMode="External"/><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0.jpg"/><Relationship Id="rId11" Type="http://schemas.openxmlformats.org/officeDocument/2006/relationships/image" Target="../media/image44.jpg"/><Relationship Id="rId5" Type="http://schemas.openxmlformats.org/officeDocument/2006/relationships/hyperlink" Target="https://www.kazevedo.com/" TargetMode="External"/><Relationship Id="rId10" Type="http://schemas.openxmlformats.org/officeDocument/2006/relationships/image" Target="../media/image43.svg"/><Relationship Id="rId4" Type="http://schemas.openxmlformats.org/officeDocument/2006/relationships/hyperlink" Target="mailto:Katie@kazevedo.com" TargetMode="External"/><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CghF35QXaZc?feature=oembed"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nces.ed.gov/programs/edge/Hom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ncbi.nlm.nih.gov/books/NBK56967/" TargetMode="External"/><Relationship Id="rId5" Type="http://schemas.openxmlformats.org/officeDocument/2006/relationships/hyperlink" Target="https://www.census.gov/data/tables/2017/demo/popest/state-total.html" TargetMode="Externa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EF54D7-661B-4D1D-8DFF-FB3384546572}"/>
              </a:ext>
            </a:extLst>
          </p:cNvPr>
          <p:cNvPicPr>
            <a:picLocks noChangeAspect="1"/>
          </p:cNvPicPr>
          <p:nvPr/>
        </p:nvPicPr>
        <p:blipFill rotWithShape="1">
          <a:blip r:embed="rId3"/>
          <a:srcRect l="15000" t="17214" r="57259" b="17027"/>
          <a:stretch/>
        </p:blipFill>
        <p:spPr>
          <a:xfrm>
            <a:off x="-66677" y="-479"/>
            <a:ext cx="7439027" cy="6920025"/>
          </a:xfrm>
          <a:prstGeom prst="rect">
            <a:avLst/>
          </a:prstGeom>
        </p:spPr>
      </p:pic>
      <p:sp>
        <p:nvSpPr>
          <p:cNvPr id="8" name="TextBox 7">
            <a:extLst>
              <a:ext uri="{FF2B5EF4-FFF2-40B4-BE49-F238E27FC236}">
                <a16:creationId xmlns:a16="http://schemas.microsoft.com/office/drawing/2014/main" id="{B8FDA413-1E27-4863-9994-8E323B9C3BD4}"/>
              </a:ext>
            </a:extLst>
          </p:cNvPr>
          <p:cNvSpPr txBox="1"/>
          <p:nvPr/>
        </p:nvSpPr>
        <p:spPr>
          <a:xfrm>
            <a:off x="4832059" y="3441686"/>
            <a:ext cx="7131341" cy="1477328"/>
          </a:xfrm>
          <a:prstGeom prst="rect">
            <a:avLst/>
          </a:prstGeom>
          <a:noFill/>
        </p:spPr>
        <p:txBody>
          <a:bodyPr wrap="square" rtlCol="0">
            <a:spAutoFit/>
          </a:bodyPr>
          <a:lstStyle/>
          <a:p>
            <a:pPr algn="ctr"/>
            <a:r>
              <a:rPr lang="en-US" sz="5000" b="1" dirty="0">
                <a:solidFill>
                  <a:srgbClr val="2E415C"/>
                </a:solidFill>
                <a:latin typeface="Open Sans"/>
              </a:rPr>
              <a:t>ID-AWARE Project</a:t>
            </a:r>
          </a:p>
          <a:p>
            <a:pPr algn="r"/>
            <a:r>
              <a:rPr lang="en-US" sz="4000" dirty="0">
                <a:solidFill>
                  <a:srgbClr val="2E415C"/>
                </a:solidFill>
                <a:latin typeface="Open Sans"/>
              </a:rPr>
              <a:t>School-Based Mental Health</a:t>
            </a:r>
          </a:p>
        </p:txBody>
      </p:sp>
      <p:pic>
        <p:nvPicPr>
          <p:cNvPr id="9" name="Picture 8" descr="Logo&#10;&#10;Description automatically generated">
            <a:extLst>
              <a:ext uri="{FF2B5EF4-FFF2-40B4-BE49-F238E27FC236}">
                <a16:creationId xmlns:a16="http://schemas.microsoft.com/office/drawing/2014/main" id="{AB1F16BB-6BB6-4ED5-8B68-57197D4189A8}"/>
              </a:ext>
            </a:extLst>
          </p:cNvPr>
          <p:cNvPicPr>
            <a:picLocks noChangeAspect="1"/>
          </p:cNvPicPr>
          <p:nvPr/>
        </p:nvPicPr>
        <p:blipFill rotWithShape="1">
          <a:blip r:embed="rId4">
            <a:extLst>
              <a:ext uri="{28A0092B-C50C-407E-A947-70E740481C1C}">
                <a14:useLocalDpi xmlns:a14="http://schemas.microsoft.com/office/drawing/2010/main" val="0"/>
              </a:ext>
            </a:extLst>
          </a:blip>
          <a:srcRect t="-3301" b="26384"/>
          <a:stretch/>
        </p:blipFill>
        <p:spPr>
          <a:xfrm>
            <a:off x="10758199" y="5990725"/>
            <a:ext cx="1376487" cy="754275"/>
          </a:xfrm>
          <a:prstGeom prst="rect">
            <a:avLst/>
          </a:prstGeom>
        </p:spPr>
      </p:pic>
      <p:pic>
        <p:nvPicPr>
          <p:cNvPr id="10" name="Picture 9">
            <a:extLst>
              <a:ext uri="{FF2B5EF4-FFF2-40B4-BE49-F238E27FC236}">
                <a16:creationId xmlns:a16="http://schemas.microsoft.com/office/drawing/2014/main" id="{3F0E4269-E6B0-4F1E-8769-B88D6C8383FF}"/>
              </a:ext>
            </a:extLst>
          </p:cNvPr>
          <p:cNvPicPr>
            <a:picLocks noChangeAspect="1"/>
          </p:cNvPicPr>
          <p:nvPr/>
        </p:nvPicPr>
        <p:blipFill>
          <a:blip r:embed="rId5"/>
          <a:stretch>
            <a:fillRect/>
          </a:stretch>
        </p:blipFill>
        <p:spPr>
          <a:xfrm>
            <a:off x="6055548" y="6052076"/>
            <a:ext cx="4757545" cy="805924"/>
          </a:xfrm>
          <a:prstGeom prst="rect">
            <a:avLst/>
          </a:prstGeom>
        </p:spPr>
      </p:pic>
      <p:pic>
        <p:nvPicPr>
          <p:cNvPr id="11" name="Picture 10" descr="A picture containing text, device, meter&#10;&#10;Description automatically generated">
            <a:extLst>
              <a:ext uri="{FF2B5EF4-FFF2-40B4-BE49-F238E27FC236}">
                <a16:creationId xmlns:a16="http://schemas.microsoft.com/office/drawing/2014/main" id="{D4836471-7068-4E4C-9066-2F88805ADB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8772" y="224318"/>
            <a:ext cx="3671099" cy="3217368"/>
          </a:xfrm>
          <a:prstGeom prst="rect">
            <a:avLst/>
          </a:prstGeom>
        </p:spPr>
      </p:pic>
    </p:spTree>
    <p:extLst>
      <p:ext uri="{BB962C8B-B14F-4D97-AF65-F5344CB8AC3E}">
        <p14:creationId xmlns:p14="http://schemas.microsoft.com/office/powerpoint/2010/main" val="1688261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E9A79D-6C08-489C-BB84-34FDDE5F7605}"/>
              </a:ext>
            </a:extLst>
          </p:cNvPr>
          <p:cNvSpPr>
            <a:spLocks noGrp="1"/>
          </p:cNvSpPr>
          <p:nvPr>
            <p:ph idx="1"/>
          </p:nvPr>
        </p:nvSpPr>
        <p:spPr>
          <a:xfrm>
            <a:off x="731729" y="1424777"/>
            <a:ext cx="10515600" cy="4667250"/>
          </a:xfrm>
        </p:spPr>
        <p:txBody>
          <a:bodyPr>
            <a:noAutofit/>
          </a:bodyPr>
          <a:lstStyle/>
          <a:p>
            <a:pPr marL="0" indent="0" algn="ctr">
              <a:buNone/>
            </a:pPr>
            <a:r>
              <a:rPr lang="en-US" sz="1900" dirty="0">
                <a:latin typeface="Open Sans" panose="020B0606030504020204" pitchFamily="34" charset="0"/>
                <a:ea typeface="Open Sans" panose="020B0606030504020204" pitchFamily="34" charset="0"/>
                <a:cs typeface="Open Sans" panose="020B0606030504020204" pitchFamily="34" charset="0"/>
              </a:rPr>
              <a:t>Out of 410 respondents, over half (57%) of respondents were from rural school districts. </a:t>
            </a:r>
          </a:p>
          <a:p>
            <a:pPr marL="0" indent="0">
              <a:buNone/>
            </a:pPr>
            <a:r>
              <a:rPr lang="en-US" sz="2200" b="1" dirty="0">
                <a:latin typeface="Open Sans" panose="020B0606030504020204" pitchFamily="34" charset="0"/>
                <a:ea typeface="Open Sans" panose="020B0606030504020204" pitchFamily="34" charset="0"/>
                <a:cs typeface="Open Sans" panose="020B0606030504020204" pitchFamily="34" charset="0"/>
              </a:rPr>
              <a:t>Findings:</a:t>
            </a:r>
          </a:p>
          <a:p>
            <a:r>
              <a:rPr lang="en-US" sz="1900" b="1" dirty="0">
                <a:latin typeface="Open Sans" panose="020B0606030504020204" pitchFamily="34" charset="0"/>
                <a:ea typeface="Open Sans" panose="020B0606030504020204" pitchFamily="34" charset="0"/>
                <a:cs typeface="Open Sans" panose="020B0606030504020204" pitchFamily="34" charset="0"/>
              </a:rPr>
              <a:t>District-level guiding framework for behavioral health and wellness services (BHWS): </a:t>
            </a:r>
            <a:r>
              <a:rPr lang="en-US" sz="1900" dirty="0">
                <a:latin typeface="Open Sans" panose="020B0606030504020204" pitchFamily="34" charset="0"/>
                <a:ea typeface="Open Sans" panose="020B0606030504020204" pitchFamily="34" charset="0"/>
                <a:cs typeface="Open Sans" panose="020B0606030504020204" pitchFamily="34" charset="0"/>
              </a:rPr>
              <a:t>15 percent of administrators at rural districts said they had no specific guiding framework for BHWS compared with 9 percent of administrators at non-rural districts.</a:t>
            </a:r>
          </a:p>
          <a:p>
            <a:r>
              <a:rPr lang="en-US" sz="1900" b="1" dirty="0">
                <a:latin typeface="Open Sans" panose="020B0606030504020204" pitchFamily="34" charset="0"/>
                <a:ea typeface="Open Sans" panose="020B0606030504020204" pitchFamily="34" charset="0"/>
                <a:cs typeface="Open Sans" panose="020B0606030504020204" pitchFamily="34" charset="0"/>
              </a:rPr>
              <a:t>District-level implementation of BHWS approaches and support: </a:t>
            </a:r>
            <a:r>
              <a:rPr lang="en-US" sz="1900" dirty="0">
                <a:latin typeface="Open Sans" panose="020B0606030504020204" pitchFamily="34" charset="0"/>
                <a:ea typeface="Open Sans" panose="020B0606030504020204" pitchFamily="34" charset="0"/>
                <a:cs typeface="Open Sans" panose="020B0606030504020204" pitchFamily="34" charset="0"/>
              </a:rPr>
              <a:t>Rural respondents were 19 percent points more likely to report that their district didn’t have specific district-level policies for implementing BHWS and 17 percentage points more likely to report that their district didn’t provide professional development.</a:t>
            </a:r>
          </a:p>
          <a:p>
            <a:r>
              <a:rPr lang="en-US" sz="1900" b="1" dirty="0">
                <a:latin typeface="Open Sans" panose="020B0606030504020204" pitchFamily="34" charset="0"/>
                <a:ea typeface="Open Sans" panose="020B0606030504020204" pitchFamily="34" charset="0"/>
                <a:cs typeface="Open Sans" panose="020B0606030504020204" pitchFamily="34" charset="0"/>
              </a:rPr>
              <a:t>School-level implementation of BHWS approaches and support: </a:t>
            </a:r>
            <a:r>
              <a:rPr lang="en-US" sz="1900" dirty="0">
                <a:latin typeface="Open Sans" panose="020B0606030504020204" pitchFamily="34" charset="0"/>
                <a:ea typeface="Open Sans" panose="020B0606030504020204" pitchFamily="34" charset="0"/>
                <a:cs typeface="Open Sans" panose="020B0606030504020204" pitchFamily="34" charset="0"/>
              </a:rPr>
              <a:t>Rural school administrators, used outside service providers 18 percentage points more often than non-rural school administrators, and said that BHWS was a part of their school mission or strategic plan 11 percentage points less often than non-rural school administrators.</a:t>
            </a:r>
          </a:p>
          <a:p>
            <a:r>
              <a:rPr lang="en-US" sz="1900" b="1" dirty="0">
                <a:latin typeface="Open Sans" panose="020B0606030504020204" pitchFamily="34" charset="0"/>
                <a:ea typeface="Open Sans" panose="020B0606030504020204" pitchFamily="34" charset="0"/>
                <a:cs typeface="Open Sans" panose="020B0606030504020204" pitchFamily="34" charset="0"/>
              </a:rPr>
              <a:t>School staff preparation to teach BHWS: </a:t>
            </a:r>
            <a:r>
              <a:rPr lang="en-US" sz="1900" dirty="0">
                <a:latin typeface="Open Sans" panose="020B0606030504020204" pitchFamily="34" charset="0"/>
                <a:ea typeface="Open Sans" panose="020B0606030504020204" pitchFamily="34" charset="0"/>
                <a:cs typeface="Open Sans" panose="020B0606030504020204" pitchFamily="34" charset="0"/>
              </a:rPr>
              <a:t>Overall, 13 percent of school administrators in rural districts reported not currently preparing employees to deliver BHWS compared with 5 percent of school administrators in non-rural districts. </a:t>
            </a:r>
            <a:endParaRPr lang="en-US" sz="1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1">
            <a:extLst>
              <a:ext uri="{FF2B5EF4-FFF2-40B4-BE49-F238E27FC236}">
                <a16:creationId xmlns:a16="http://schemas.microsoft.com/office/drawing/2014/main" id="{01559C04-4BFA-44F7-8B13-80AFE6D61FC5}"/>
              </a:ext>
            </a:extLst>
          </p:cNvPr>
          <p:cNvSpPr txBox="1">
            <a:spLocks/>
          </p:cNvSpPr>
          <p:nvPr/>
        </p:nvSpPr>
        <p:spPr>
          <a:xfrm>
            <a:off x="625256" y="99214"/>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Student Behavioral Health Services Evaluation Report</a:t>
            </a:r>
          </a:p>
        </p:txBody>
      </p:sp>
      <p:pic>
        <p:nvPicPr>
          <p:cNvPr id="6" name="Picture 5">
            <a:extLst>
              <a:ext uri="{FF2B5EF4-FFF2-40B4-BE49-F238E27FC236}">
                <a16:creationId xmlns:a16="http://schemas.microsoft.com/office/drawing/2014/main" id="{6C9C85E5-7CC1-4E88-9E67-0EFBB1671747}"/>
              </a:ext>
            </a:extLst>
          </p:cNvPr>
          <p:cNvPicPr>
            <a:picLocks noChangeAspect="1"/>
          </p:cNvPicPr>
          <p:nvPr/>
        </p:nvPicPr>
        <p:blipFill>
          <a:blip r:embed="rId3"/>
          <a:stretch>
            <a:fillRect/>
          </a:stretch>
        </p:blipFill>
        <p:spPr>
          <a:xfrm rot="16200000" flipH="1">
            <a:off x="8343901" y="3009903"/>
            <a:ext cx="6858001" cy="838199"/>
          </a:xfrm>
          <a:prstGeom prst="rect">
            <a:avLst/>
          </a:prstGeom>
        </p:spPr>
      </p:pic>
      <p:sp>
        <p:nvSpPr>
          <p:cNvPr id="9" name="TextBox 8">
            <a:extLst>
              <a:ext uri="{FF2B5EF4-FFF2-40B4-BE49-F238E27FC236}">
                <a16:creationId xmlns:a16="http://schemas.microsoft.com/office/drawing/2014/main" id="{B1D82D9D-7A78-443F-943D-E0CD2B4CCBBD}"/>
              </a:ext>
            </a:extLst>
          </p:cNvPr>
          <p:cNvSpPr txBox="1"/>
          <p:nvPr/>
        </p:nvSpPr>
        <p:spPr>
          <a:xfrm>
            <a:off x="1468373" y="6488668"/>
            <a:ext cx="9042312" cy="369332"/>
          </a:xfrm>
          <a:prstGeom prst="rect">
            <a:avLst/>
          </a:prstGeom>
          <a:noFill/>
        </p:spPr>
        <p:txBody>
          <a:bodyPr wrap="square">
            <a:spAutoFit/>
          </a:bodyPr>
          <a:lstStyle/>
          <a:p>
            <a:r>
              <a:rPr lang="en-US" sz="900" b="0" i="0" u="none" strike="noStrike" baseline="0" dirty="0">
                <a:solidFill>
                  <a:srgbClr val="000000"/>
                </a:solidFill>
                <a:latin typeface="Times New Roman" panose="02020603050405020304" pitchFamily="18" charset="0"/>
              </a:rPr>
              <a:t>Student Behavioral Health Services Evaluation Report.  (2021). Idaho State Department of Education Student Engagement and Safety Coordination. Retrieved from: http://idahoschoolmentalhealth.org/Portals/76/Documents/Resources/ismh-resources-behavioral-health-evaluation.pdf </a:t>
            </a:r>
            <a:endParaRPr lang="en-US" sz="900" dirty="0"/>
          </a:p>
        </p:txBody>
      </p:sp>
    </p:spTree>
    <p:extLst>
      <p:ext uri="{BB962C8B-B14F-4D97-AF65-F5344CB8AC3E}">
        <p14:creationId xmlns:p14="http://schemas.microsoft.com/office/powerpoint/2010/main" val="253341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BE8855-23C9-43E4-B433-775F6F1A60BE}"/>
              </a:ext>
            </a:extLst>
          </p:cNvPr>
          <p:cNvSpPr>
            <a:spLocks noGrp="1"/>
          </p:cNvSpPr>
          <p:nvPr>
            <p:ph idx="1"/>
          </p:nvPr>
        </p:nvSpPr>
        <p:spPr>
          <a:xfrm>
            <a:off x="1206910" y="1973109"/>
            <a:ext cx="9057968" cy="4351338"/>
          </a:xfrm>
        </p:spPr>
        <p:txBody>
          <a:bodyPr>
            <a:normAutofit/>
          </a:bodyPr>
          <a:lstStyle/>
          <a:p>
            <a:pPr marL="0" indent="0">
              <a:buNone/>
            </a:pPr>
            <a:r>
              <a:rPr lang="en-US" sz="2200" b="1" dirty="0">
                <a:latin typeface="Open Sans" panose="020B0606030504020204" pitchFamily="34" charset="0"/>
                <a:ea typeface="Open Sans" panose="020B0606030504020204" pitchFamily="34" charset="0"/>
                <a:cs typeface="Open Sans" panose="020B0606030504020204" pitchFamily="34" charset="0"/>
              </a:rPr>
              <a:t>Findings: Barriers at the District-Level</a:t>
            </a:r>
          </a:p>
          <a:p>
            <a:r>
              <a:rPr lang="en-US" sz="2100" dirty="0">
                <a:latin typeface="Open Sans" panose="020B0606030504020204" pitchFamily="34" charset="0"/>
                <a:ea typeface="Open Sans" panose="020B0606030504020204" pitchFamily="34" charset="0"/>
                <a:cs typeface="Open Sans" panose="020B0606030504020204" pitchFamily="34" charset="0"/>
              </a:rPr>
              <a:t>Lack of time (83 percent)</a:t>
            </a:r>
          </a:p>
          <a:p>
            <a:r>
              <a:rPr lang="en-US" sz="2100" dirty="0">
                <a:latin typeface="Open Sans" panose="020B0606030504020204" pitchFamily="34" charset="0"/>
                <a:ea typeface="Open Sans" panose="020B0606030504020204" pitchFamily="34" charset="0"/>
                <a:cs typeface="Open Sans" panose="020B0606030504020204" pitchFamily="34" charset="0"/>
              </a:rPr>
              <a:t>Limited funding for resources (78 percent)</a:t>
            </a:r>
          </a:p>
          <a:p>
            <a:r>
              <a:rPr lang="en-US" sz="2100" dirty="0">
                <a:latin typeface="Open Sans" panose="020B0606030504020204" pitchFamily="34" charset="0"/>
                <a:ea typeface="Open Sans" panose="020B0606030504020204" pitchFamily="34" charset="0"/>
                <a:cs typeface="Open Sans" panose="020B0606030504020204" pitchFamily="34" charset="0"/>
              </a:rPr>
              <a:t>Limited funding for programs and services (76 percent)</a:t>
            </a:r>
          </a:p>
          <a:p>
            <a:r>
              <a:rPr lang="en-US" sz="2100" dirty="0">
                <a:latin typeface="Open Sans" panose="020B0606030504020204" pitchFamily="34" charset="0"/>
                <a:ea typeface="Open Sans" panose="020B0606030504020204" pitchFamily="34" charset="0"/>
                <a:cs typeface="Open Sans" panose="020B0606030504020204" pitchFamily="34" charset="0"/>
              </a:rPr>
              <a:t>Limited funding for professional development (58 percent). </a:t>
            </a:r>
          </a:p>
          <a:p>
            <a:r>
              <a:rPr lang="en-US" sz="2100" dirty="0">
                <a:latin typeface="Open Sans" panose="020B0606030504020204" pitchFamily="34" charset="0"/>
                <a:ea typeface="Open Sans" panose="020B0606030504020204" pitchFamily="34" charset="0"/>
                <a:cs typeface="Open Sans" panose="020B0606030504020204" pitchFamily="34" charset="0"/>
              </a:rPr>
              <a:t>One finding that was notably different for rural administrators was location, which was identified as a barrier by 47 percent of rural school and district administrators and only 14 percent of nonrural school and district administrators.</a:t>
            </a:r>
          </a:p>
          <a:p>
            <a:endParaRPr lang="en-US" dirty="0"/>
          </a:p>
        </p:txBody>
      </p:sp>
      <p:sp>
        <p:nvSpPr>
          <p:cNvPr id="6" name="Title 1">
            <a:extLst>
              <a:ext uri="{FF2B5EF4-FFF2-40B4-BE49-F238E27FC236}">
                <a16:creationId xmlns:a16="http://schemas.microsoft.com/office/drawing/2014/main" id="{FC39CA7A-0D2F-4388-A27E-473DC19061D6}"/>
              </a:ext>
            </a:extLst>
          </p:cNvPr>
          <p:cNvSpPr txBox="1">
            <a:spLocks/>
          </p:cNvSpPr>
          <p:nvPr/>
        </p:nvSpPr>
        <p:spPr>
          <a:xfrm>
            <a:off x="625256" y="99214"/>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Student Behavioral Health Services Evaluation Report Cont.</a:t>
            </a:r>
          </a:p>
        </p:txBody>
      </p:sp>
      <p:pic>
        <p:nvPicPr>
          <p:cNvPr id="7" name="Picture 6">
            <a:extLst>
              <a:ext uri="{FF2B5EF4-FFF2-40B4-BE49-F238E27FC236}">
                <a16:creationId xmlns:a16="http://schemas.microsoft.com/office/drawing/2014/main" id="{5CB5D91E-02ED-4FE9-996B-6161C01E1FD9}"/>
              </a:ext>
            </a:extLst>
          </p:cNvPr>
          <p:cNvPicPr>
            <a:picLocks noChangeAspect="1"/>
          </p:cNvPicPr>
          <p:nvPr/>
        </p:nvPicPr>
        <p:blipFill>
          <a:blip r:embed="rId3"/>
          <a:stretch>
            <a:fillRect/>
          </a:stretch>
        </p:blipFill>
        <p:spPr>
          <a:xfrm rot="16200000" flipH="1">
            <a:off x="8343901" y="3009903"/>
            <a:ext cx="6858001" cy="838199"/>
          </a:xfrm>
          <a:prstGeom prst="rect">
            <a:avLst/>
          </a:prstGeom>
        </p:spPr>
      </p:pic>
      <p:sp>
        <p:nvSpPr>
          <p:cNvPr id="10" name="TextBox 9">
            <a:extLst>
              <a:ext uri="{FF2B5EF4-FFF2-40B4-BE49-F238E27FC236}">
                <a16:creationId xmlns:a16="http://schemas.microsoft.com/office/drawing/2014/main" id="{7D62F46B-3365-4033-84C9-C9FB8F5EFB52}"/>
              </a:ext>
            </a:extLst>
          </p:cNvPr>
          <p:cNvSpPr txBox="1"/>
          <p:nvPr/>
        </p:nvSpPr>
        <p:spPr>
          <a:xfrm>
            <a:off x="1361900" y="6488668"/>
            <a:ext cx="9042312" cy="369332"/>
          </a:xfrm>
          <a:prstGeom prst="rect">
            <a:avLst/>
          </a:prstGeom>
          <a:noFill/>
        </p:spPr>
        <p:txBody>
          <a:bodyPr wrap="square">
            <a:spAutoFit/>
          </a:bodyPr>
          <a:lstStyle/>
          <a:p>
            <a:r>
              <a:rPr lang="en-US" sz="900" b="0" i="0" u="none" strike="noStrike" baseline="0" dirty="0">
                <a:solidFill>
                  <a:srgbClr val="000000"/>
                </a:solidFill>
                <a:latin typeface="Times New Roman" panose="02020603050405020304" pitchFamily="18" charset="0"/>
              </a:rPr>
              <a:t>Student Behavioral Health Services Evaluation Report.  (2021). Idaho State Department of Education Student Engagement and Safety Coordination. Retrieved from: http://idahoschoolmentalhealth.org/Portals/76/Documents/Resources/ismh-resources-behavioral-health-evaluation.pdf </a:t>
            </a:r>
            <a:endParaRPr lang="en-US" sz="900" dirty="0"/>
          </a:p>
        </p:txBody>
      </p:sp>
    </p:spTree>
    <p:extLst>
      <p:ext uri="{BB962C8B-B14F-4D97-AF65-F5344CB8AC3E}">
        <p14:creationId xmlns:p14="http://schemas.microsoft.com/office/powerpoint/2010/main" val="252812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DE33468D-681C-47AB-B3F2-F249DEF51875}"/>
              </a:ext>
            </a:extLst>
          </p:cNvPr>
          <p:cNvGraphicFramePr/>
          <p:nvPr>
            <p:extLst>
              <p:ext uri="{D42A27DB-BD31-4B8C-83A1-F6EECF244321}">
                <p14:modId xmlns:p14="http://schemas.microsoft.com/office/powerpoint/2010/main" val="3704469431"/>
              </p:ext>
            </p:extLst>
          </p:nvPr>
        </p:nvGraphicFramePr>
        <p:xfrm>
          <a:off x="1929915" y="1582722"/>
          <a:ext cx="7974364" cy="539496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948BFA3F-BCC6-43E1-95B7-C00BEB061CF0}"/>
              </a:ext>
            </a:extLst>
          </p:cNvPr>
          <p:cNvSpPr txBox="1"/>
          <p:nvPr/>
        </p:nvSpPr>
        <p:spPr>
          <a:xfrm>
            <a:off x="0" y="784146"/>
            <a:ext cx="10093939" cy="861774"/>
          </a:xfrm>
          <a:prstGeom prst="rect">
            <a:avLst/>
          </a:prstGeom>
          <a:noFill/>
        </p:spPr>
        <p:txBody>
          <a:bodyPr wrap="square" rtlCol="0">
            <a:spAutoFit/>
          </a:bodyPr>
          <a:lstStyle/>
          <a:p>
            <a:r>
              <a:rPr lang="en-US" sz="5000" dirty="0">
                <a:solidFill>
                  <a:srgbClr val="2E415C"/>
                </a:solidFill>
                <a:latin typeface="Open Sans"/>
              </a:rPr>
              <a:t>ID-AWARE LEA Support Elements</a:t>
            </a:r>
          </a:p>
        </p:txBody>
      </p:sp>
      <p:pic>
        <p:nvPicPr>
          <p:cNvPr id="8" name="Picture 7">
            <a:extLst>
              <a:ext uri="{FF2B5EF4-FFF2-40B4-BE49-F238E27FC236}">
                <a16:creationId xmlns:a16="http://schemas.microsoft.com/office/drawing/2014/main" id="{63B45D9B-B178-4A42-BD98-04903CA2A8DE}"/>
              </a:ext>
            </a:extLst>
          </p:cNvPr>
          <p:cNvPicPr>
            <a:picLocks noChangeAspect="1"/>
          </p:cNvPicPr>
          <p:nvPr/>
        </p:nvPicPr>
        <p:blipFill>
          <a:blip r:embed="rId4"/>
          <a:stretch>
            <a:fillRect/>
          </a:stretch>
        </p:blipFill>
        <p:spPr>
          <a:xfrm>
            <a:off x="0" y="-3313"/>
            <a:ext cx="12192000" cy="798576"/>
          </a:xfrm>
          <a:prstGeom prst="rect">
            <a:avLst/>
          </a:prstGeom>
        </p:spPr>
      </p:pic>
    </p:spTree>
    <p:extLst>
      <p:ext uri="{BB962C8B-B14F-4D97-AF65-F5344CB8AC3E}">
        <p14:creationId xmlns:p14="http://schemas.microsoft.com/office/powerpoint/2010/main" val="2434946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aphicFrame>
        <p:nvGraphicFramePr>
          <p:cNvPr id="278" name="Google Shape;278;p15"/>
          <p:cNvGraphicFramePr/>
          <p:nvPr/>
        </p:nvGraphicFramePr>
        <p:xfrm>
          <a:off x="1906363" y="2697899"/>
          <a:ext cx="8460000" cy="3754140"/>
        </p:xfrm>
        <a:graphic>
          <a:graphicData uri="http://schemas.openxmlformats.org/drawingml/2006/table">
            <a:tbl>
              <a:tblPr firstRow="1" bandRow="1">
                <a:noFill/>
              </a:tblPr>
              <a:tblGrid>
                <a:gridCol w="169200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1692000">
                  <a:extLst>
                    <a:ext uri="{9D8B030D-6E8A-4147-A177-3AD203B41FA5}">
                      <a16:colId xmlns:a16="http://schemas.microsoft.com/office/drawing/2014/main" val="20002"/>
                    </a:ext>
                  </a:extLst>
                </a:gridCol>
                <a:gridCol w="1692000">
                  <a:extLst>
                    <a:ext uri="{9D8B030D-6E8A-4147-A177-3AD203B41FA5}">
                      <a16:colId xmlns:a16="http://schemas.microsoft.com/office/drawing/2014/main" val="20003"/>
                    </a:ext>
                  </a:extLst>
                </a:gridCol>
                <a:gridCol w="1692000">
                  <a:extLst>
                    <a:ext uri="{9D8B030D-6E8A-4147-A177-3AD203B41FA5}">
                      <a16:colId xmlns:a16="http://schemas.microsoft.com/office/drawing/2014/main" val="20004"/>
                    </a:ext>
                  </a:extLst>
                </a:gridCol>
              </a:tblGrid>
              <a:tr h="370850">
                <a:tc>
                  <a:txBody>
                    <a:bodyPr/>
                    <a:lstStyle/>
                    <a:p>
                      <a:pPr marL="0" marR="0" lvl="0" indent="0" algn="ctr" rtl="0">
                        <a:spcBef>
                          <a:spcPts val="0"/>
                        </a:spcBef>
                        <a:spcAft>
                          <a:spcPts val="0"/>
                        </a:spcAft>
                        <a:buNone/>
                      </a:pPr>
                      <a:r>
                        <a:rPr lang="en-US" sz="180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rPr>
                        <a:t>Year 1</a:t>
                      </a:r>
                      <a:endParaRPr dirty="0">
                        <a:latin typeface="Open sans" panose="020B0606030504020204" pitchFamily="34" charset="0"/>
                        <a:ea typeface="Open sans" panose="020B0606030504020204" pitchFamily="34" charset="0"/>
                        <a:cs typeface="Open sans" panose="020B060603050402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rPr>
                        <a:t>Year 2</a:t>
                      </a:r>
                      <a:endParaRPr>
                        <a:latin typeface="Open sans" panose="020B0606030504020204" pitchFamily="34" charset="0"/>
                        <a:ea typeface="Open sans" panose="020B0606030504020204" pitchFamily="34" charset="0"/>
                        <a:cs typeface="Open sans" panose="020B060603050402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rPr>
                        <a:t>Year 3</a:t>
                      </a:r>
                      <a:endParaRPr>
                        <a:latin typeface="Open sans" panose="020B0606030504020204" pitchFamily="34" charset="0"/>
                        <a:ea typeface="Open sans" panose="020B0606030504020204" pitchFamily="34" charset="0"/>
                        <a:cs typeface="Open sans" panose="020B060603050402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rPr>
                        <a:t>Year 4</a:t>
                      </a:r>
                      <a:endParaRPr>
                        <a:latin typeface="Open sans" panose="020B0606030504020204" pitchFamily="34" charset="0"/>
                        <a:ea typeface="Open sans" panose="020B0606030504020204" pitchFamily="34" charset="0"/>
                        <a:cs typeface="Open sans" panose="020B060603050402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rPr>
                        <a:t>Year 5</a:t>
                      </a:r>
                      <a:endParaRPr sz="180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200" u="none" strike="noStrike" cap="none">
                          <a:latin typeface="Open sans" panose="020B0606030504020204" pitchFamily="34" charset="0"/>
                          <a:ea typeface="Open sans" panose="020B0606030504020204" pitchFamily="34" charset="0"/>
                          <a:cs typeface="Open sans" panose="020B0606030504020204" pitchFamily="34" charset="0"/>
                          <a:sym typeface="Candara"/>
                        </a:rPr>
                        <a:t>Statewide Leadership Institute</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a:latin typeface="Open sans" panose="020B0606030504020204" pitchFamily="34" charset="0"/>
                          <a:ea typeface="Open sans" panose="020B0606030504020204" pitchFamily="34" charset="0"/>
                          <a:cs typeface="Open sans" panose="020B0606030504020204" pitchFamily="34" charset="0"/>
                          <a:sym typeface="Candara"/>
                        </a:rPr>
                        <a:t>Statewide Coaching Institute</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a:latin typeface="Open sans" panose="020B0606030504020204" pitchFamily="34" charset="0"/>
                          <a:ea typeface="Open sans" panose="020B0606030504020204" pitchFamily="34" charset="0"/>
                          <a:cs typeface="Open sans" panose="020B0606030504020204" pitchFamily="34" charset="0"/>
                          <a:sym typeface="Candara"/>
                        </a:rPr>
                        <a:t>SWIS Facilitator Training</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a:latin typeface="Open sans" panose="020B0606030504020204" pitchFamily="34" charset="0"/>
                          <a:ea typeface="Open sans" panose="020B0606030504020204" pitchFamily="34" charset="0"/>
                          <a:cs typeface="Open sans" panose="020B0606030504020204" pitchFamily="34" charset="0"/>
                          <a:sym typeface="Candara"/>
                        </a:rPr>
                        <a:t>Statewide PBIS Tier 1 Team Training Institute</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a:latin typeface="Open sans" panose="020B0606030504020204" pitchFamily="34" charset="0"/>
                          <a:ea typeface="Open sans" panose="020B0606030504020204" pitchFamily="34" charset="0"/>
                          <a:cs typeface="Open sans" panose="020B0606030504020204" pitchFamily="34" charset="0"/>
                          <a:sym typeface="Candara"/>
                        </a:rPr>
                        <a:t>Suicide Prevention Fundamentals Instructions</a:t>
                      </a:r>
                      <a:endParaRPr sz="120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endParaRPr sz="1200">
                        <a:latin typeface="Open sans" panose="020B0606030504020204" pitchFamily="34" charset="0"/>
                        <a:ea typeface="Open sans" panose="020B0606030504020204" pitchFamily="34" charset="0"/>
                        <a:cs typeface="Open sans" panose="020B0606030504020204" pitchFamily="34" charset="0"/>
                        <a:sym typeface="Candar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State Advanced Coaching Institute</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Trauma-Sensitive Classroom Practices</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CICO-SWIS Facilitator Training</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Statewide PBIS Tier 2 Team Training Institute</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Sources of Strength (at the Elementary and Secondary levels)</a:t>
                      </a: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Support for Students Exposed to Trauma (SSET)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I-SWIS Facilitator Training</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Statewide PBIS Tier 3 Team Training Institute</a:t>
                      </a: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PART I: Statewide Interconnected Systems Framework (ISF) Team Training Institute</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spcBef>
                          <a:spcPts val="0"/>
                        </a:spcBef>
                        <a:spcAft>
                          <a:spcPts val="0"/>
                        </a:spcAft>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Cognitive Behavioral Interventions for Trauma in Schools (CBITS) and Bounce Back (BB)</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lnSpc>
                          <a:spcPct val="100000"/>
                        </a:lnSpc>
                        <a:spcBef>
                          <a:spcPts val="0"/>
                        </a:spcBef>
                        <a:spcAft>
                          <a:spcPts val="0"/>
                        </a:spcAft>
                        <a:buClr>
                          <a:schemeClr val="dk1"/>
                        </a:buClr>
                        <a:buSzPts val="1200"/>
                        <a:buFont typeface="Candara"/>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PART II: Statewide Interconnected Systems Framework (ISF) Team Training Institute</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Candara"/>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PART III: Statewide Interconnected Systems Framework (ISF) Team Training Institute</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100000"/>
                        </a:lnSpc>
                        <a:spcBef>
                          <a:spcPts val="0"/>
                        </a:spcBef>
                        <a:spcAft>
                          <a:spcPts val="0"/>
                        </a:spcAft>
                        <a:buClr>
                          <a:schemeClr val="dk1"/>
                        </a:buClr>
                        <a:buSzPts val="1200"/>
                        <a:buFont typeface="Calibri"/>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p>
                      <a:pPr marL="0" marR="0" lvl="0" indent="0" algn="l" rtl="0">
                        <a:lnSpc>
                          <a:spcPct val="100000"/>
                        </a:lnSpc>
                        <a:spcBef>
                          <a:spcPts val="0"/>
                        </a:spcBef>
                        <a:spcAft>
                          <a:spcPts val="0"/>
                        </a:spcAft>
                        <a:buClr>
                          <a:schemeClr val="dk1"/>
                        </a:buClr>
                        <a:buSzPts val="1200"/>
                        <a:buFont typeface="Candara"/>
                        <a:buNone/>
                      </a:pPr>
                      <a:r>
                        <a:rPr lang="en-US" sz="1200" dirty="0">
                          <a:latin typeface="Open sans" panose="020B0606030504020204" pitchFamily="34" charset="0"/>
                          <a:ea typeface="Open sans" panose="020B0606030504020204" pitchFamily="34" charset="0"/>
                          <a:cs typeface="Open sans" panose="020B0606030504020204" pitchFamily="34" charset="0"/>
                          <a:sym typeface="Candara"/>
                        </a:rPr>
                        <a:t>Youth Mental Health First Aid</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200" dirty="0">
                        <a:latin typeface="Open sans" panose="020B0606030504020204" pitchFamily="34" charset="0"/>
                        <a:ea typeface="Open sans" panose="020B0606030504020204" pitchFamily="34" charset="0"/>
                        <a:cs typeface="Open sans" panose="020B0606030504020204" pitchFamily="34" charset="0"/>
                        <a:sym typeface="Candara"/>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279" name="Google Shape;279;p15"/>
          <p:cNvGrpSpPr/>
          <p:nvPr/>
        </p:nvGrpSpPr>
        <p:grpSpPr>
          <a:xfrm>
            <a:off x="4607999" y="0"/>
            <a:ext cx="2976001" cy="2640173"/>
            <a:chOff x="3868223" y="1506"/>
            <a:chExt cx="1154823" cy="1154823"/>
          </a:xfrm>
          <a:solidFill>
            <a:srgbClr val="074136"/>
          </a:solidFill>
        </p:grpSpPr>
        <p:sp>
          <p:nvSpPr>
            <p:cNvPr id="280" name="Google Shape;280;p15"/>
            <p:cNvSpPr/>
            <p:nvPr/>
          </p:nvSpPr>
          <p:spPr>
            <a:xfrm>
              <a:off x="3868223" y="1506"/>
              <a:ext cx="1154823" cy="1154823"/>
            </a:xfrm>
            <a:prstGeom prst="ellipse">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solidFill>
                  <a:schemeClr val="bg1"/>
                </a:solidFill>
              </a:endParaRPr>
            </a:p>
          </p:txBody>
        </p:sp>
        <p:sp>
          <p:nvSpPr>
            <p:cNvPr id="281" name="Google Shape;281;p15"/>
            <p:cNvSpPr/>
            <p:nvPr/>
          </p:nvSpPr>
          <p:spPr>
            <a:xfrm>
              <a:off x="4027673" y="243429"/>
              <a:ext cx="823010" cy="656026"/>
            </a:xfrm>
            <a:prstGeom prst="rect">
              <a:avLst/>
            </a:prstGeom>
            <a:grpFill/>
            <a:ln>
              <a:noFill/>
            </a:ln>
          </p:spPr>
          <p:txBody>
            <a:bodyPr spcFirstLastPara="1" wrap="square" lIns="8875" tIns="8875" rIns="8875" bIns="8875" anchor="ctr" anchorCtr="0">
              <a:noAutofit/>
            </a:bodyPr>
            <a:lstStyle/>
            <a:p>
              <a:pPr algn="ctr">
                <a:lnSpc>
                  <a:spcPct val="900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ndara"/>
                </a:rPr>
                <a:t>Professional Development</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4" name="Google Shape;194;p9"/>
          <p:cNvPicPr preferRelativeResize="0">
            <a:picLocks noGrp="1"/>
          </p:cNvPicPr>
          <p:nvPr>
            <p:ph type="body" idx="1"/>
          </p:nvPr>
        </p:nvPicPr>
        <p:blipFill rotWithShape="1">
          <a:blip r:embed="rId3">
            <a:alphaModFix/>
          </a:blip>
          <a:srcRect/>
          <a:stretch/>
        </p:blipFill>
        <p:spPr>
          <a:xfrm>
            <a:off x="2632877" y="1428750"/>
            <a:ext cx="6926246" cy="4957763"/>
          </a:xfrm>
          <a:prstGeom prst="rect">
            <a:avLst/>
          </a:prstGeom>
          <a:noFill/>
          <a:ln>
            <a:noFill/>
          </a:ln>
        </p:spPr>
      </p:pic>
      <p:sp>
        <p:nvSpPr>
          <p:cNvPr id="6" name="Title 1">
            <a:extLst>
              <a:ext uri="{FF2B5EF4-FFF2-40B4-BE49-F238E27FC236}">
                <a16:creationId xmlns:a16="http://schemas.microsoft.com/office/drawing/2014/main" id="{7EC5EFB0-5410-492F-B224-9C0F950B3131}"/>
              </a:ext>
            </a:extLst>
          </p:cNvPr>
          <p:cNvSpPr txBox="1">
            <a:spLocks/>
          </p:cNvSpPr>
          <p:nvPr/>
        </p:nvSpPr>
        <p:spPr>
          <a:xfrm>
            <a:off x="542944" y="471487"/>
            <a:ext cx="1110611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The Power of Teams</a:t>
            </a:r>
          </a:p>
        </p:txBody>
      </p:sp>
      <p:pic>
        <p:nvPicPr>
          <p:cNvPr id="7" name="Picture 6">
            <a:extLst>
              <a:ext uri="{FF2B5EF4-FFF2-40B4-BE49-F238E27FC236}">
                <a16:creationId xmlns:a16="http://schemas.microsoft.com/office/drawing/2014/main" id="{CCD7D83D-85EB-4883-9B5F-0C371BD8BC4C}"/>
              </a:ext>
            </a:extLst>
          </p:cNvPr>
          <p:cNvPicPr>
            <a:picLocks noChangeAspect="1"/>
          </p:cNvPicPr>
          <p:nvPr/>
        </p:nvPicPr>
        <p:blipFill>
          <a:blip r:embed="rId4"/>
          <a:stretch>
            <a:fillRect/>
          </a:stretch>
        </p:blipFill>
        <p:spPr>
          <a:xfrm rot="16200000" flipH="1">
            <a:off x="8343901" y="3009903"/>
            <a:ext cx="6858001" cy="8381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10"/>
          <p:cNvSpPr txBox="1">
            <a:spLocks noGrp="1"/>
          </p:cNvSpPr>
          <p:nvPr>
            <p:ph type="body" idx="1"/>
          </p:nvPr>
        </p:nvSpPr>
        <p:spPr>
          <a:xfrm>
            <a:off x="1562100" y="1681163"/>
            <a:ext cx="4460082" cy="82391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2400"/>
            </a:pPr>
            <a:r>
              <a:rPr lang="en-US" dirty="0">
                <a:latin typeface="Open Sans" panose="020B0606030504020204" pitchFamily="34" charset="0"/>
                <a:ea typeface="Open Sans" panose="020B0606030504020204" pitchFamily="34" charset="0"/>
                <a:cs typeface="Open Sans" panose="020B0606030504020204" pitchFamily="34" charset="0"/>
                <a:sym typeface="Candara"/>
              </a:rPr>
              <a:t>Executive Leadership Team</a:t>
            </a:r>
            <a:endParaRPr dirty="0">
              <a:latin typeface="Open Sans" panose="020B0606030504020204" pitchFamily="34" charset="0"/>
              <a:ea typeface="Open Sans" panose="020B0606030504020204" pitchFamily="34" charset="0"/>
              <a:cs typeface="Open Sans" panose="020B0606030504020204" pitchFamily="34" charset="0"/>
              <a:sym typeface="Candara"/>
            </a:endParaRPr>
          </a:p>
        </p:txBody>
      </p:sp>
      <p:sp>
        <p:nvSpPr>
          <p:cNvPr id="204" name="Google Shape;204;p10"/>
          <p:cNvSpPr txBox="1">
            <a:spLocks noGrp="1"/>
          </p:cNvSpPr>
          <p:nvPr>
            <p:ph type="body" idx="2"/>
          </p:nvPr>
        </p:nvSpPr>
        <p:spPr>
          <a:xfrm>
            <a:off x="6172201" y="2657475"/>
            <a:ext cx="3868340" cy="3684588"/>
          </a:xfrm>
          <a:prstGeom prst="rect">
            <a:avLst/>
          </a:prstGeom>
          <a:noFill/>
          <a:ln>
            <a:noFill/>
          </a:ln>
        </p:spPr>
        <p:txBody>
          <a:bodyPr spcFirstLastPara="1" vert="horz" wrap="square" lIns="91425" tIns="45700" rIns="91425" bIns="45700" rtlCol="0" anchor="t" anchorCtr="0">
            <a:normAutofit/>
          </a:bodyPr>
          <a:lstStyle/>
          <a:p>
            <a:pPr marL="0" indent="0" algn="ctr">
              <a:spcBef>
                <a:spcPts val="0"/>
              </a:spcBef>
              <a:buClr>
                <a:schemeClr val="dk1"/>
              </a:buClr>
              <a:buSzPts val="2000"/>
              <a:buNone/>
            </a:pPr>
            <a:r>
              <a:rPr lang="en-US" sz="2000" dirty="0">
                <a:latin typeface="Open Sans" panose="020B0606030504020204" pitchFamily="34" charset="0"/>
                <a:ea typeface="Open Sans" panose="020B0606030504020204" pitchFamily="34" charset="0"/>
                <a:cs typeface="Open Sans" panose="020B0606030504020204" pitchFamily="34" charset="0"/>
                <a:sym typeface="Candara"/>
              </a:rPr>
              <a:t>(Team of 3-5 individuals)</a:t>
            </a:r>
            <a:endParaRPr dirty="0">
              <a:latin typeface="Open Sans" panose="020B0606030504020204" pitchFamily="34" charset="0"/>
              <a:ea typeface="Open Sans" panose="020B0606030504020204" pitchFamily="34" charset="0"/>
              <a:cs typeface="Open Sans" panose="020B0606030504020204" pitchFamily="34" charset="0"/>
            </a:endParaRPr>
          </a:p>
          <a:p>
            <a:pPr marL="0" indent="0" algn="ctr">
              <a:buClr>
                <a:schemeClr val="dk1"/>
              </a:buClr>
              <a:buSzPts val="2000"/>
              <a:buNone/>
            </a:pPr>
            <a:endParaRPr sz="2000" dirty="0">
              <a:latin typeface="Candara"/>
              <a:ea typeface="Candara"/>
              <a:cs typeface="Candara"/>
              <a:sym typeface="Candara"/>
            </a:endParaRPr>
          </a:p>
        </p:txBody>
      </p:sp>
      <p:sp>
        <p:nvSpPr>
          <p:cNvPr id="205" name="Google Shape;205;p10"/>
          <p:cNvSpPr txBox="1">
            <a:spLocks noGrp="1"/>
          </p:cNvSpPr>
          <p:nvPr>
            <p:ph type="body" idx="3"/>
          </p:nvPr>
        </p:nvSpPr>
        <p:spPr>
          <a:xfrm>
            <a:off x="6153151" y="1681163"/>
            <a:ext cx="3887391" cy="823912"/>
          </a:xfrm>
          <a:prstGeom prst="rect">
            <a:avLst/>
          </a:prstGeom>
          <a:noFill/>
          <a:ln>
            <a:noFill/>
          </a:ln>
        </p:spPr>
        <p:txBody>
          <a:bodyPr spcFirstLastPara="1" vert="horz" wrap="square" lIns="91425" tIns="45700" rIns="91425" bIns="45700" rtlCol="0" anchor="b" anchorCtr="0">
            <a:normAutofit/>
          </a:bodyPr>
          <a:lstStyle/>
          <a:p>
            <a:pPr algn="ctr">
              <a:spcBef>
                <a:spcPts val="0"/>
              </a:spcBef>
              <a:buClr>
                <a:schemeClr val="dk1"/>
              </a:buClr>
              <a:buSzPts val="2400"/>
            </a:pPr>
            <a:r>
              <a:rPr lang="en-US" dirty="0">
                <a:latin typeface="Open Sans" panose="020B0606030504020204" pitchFamily="34" charset="0"/>
                <a:ea typeface="Open Sans" panose="020B0606030504020204" pitchFamily="34" charset="0"/>
                <a:cs typeface="Open Sans" panose="020B0606030504020204" pitchFamily="34" charset="0"/>
                <a:sym typeface="Candara"/>
              </a:rPr>
              <a:t>School Leadership Team</a:t>
            </a:r>
            <a:endParaRPr dirty="0">
              <a:latin typeface="Open Sans" panose="020B0606030504020204" pitchFamily="34" charset="0"/>
              <a:ea typeface="Open Sans" panose="020B0606030504020204" pitchFamily="34" charset="0"/>
              <a:cs typeface="Open Sans" panose="020B0606030504020204" pitchFamily="34" charset="0"/>
              <a:sym typeface="Candara"/>
            </a:endParaRPr>
          </a:p>
        </p:txBody>
      </p:sp>
      <p:pic>
        <p:nvPicPr>
          <p:cNvPr id="206" name="Google Shape;206;p10"/>
          <p:cNvPicPr preferRelativeResize="0">
            <a:picLocks noGrp="1"/>
          </p:cNvPicPr>
          <p:nvPr>
            <p:ph type="body" idx="4"/>
          </p:nvPr>
        </p:nvPicPr>
        <p:blipFill rotWithShape="1">
          <a:blip r:embed="rId3">
            <a:alphaModFix/>
          </a:blip>
          <a:srcRect/>
          <a:stretch/>
        </p:blipFill>
        <p:spPr>
          <a:xfrm>
            <a:off x="1941217" y="3007249"/>
            <a:ext cx="1856491" cy="1393599"/>
          </a:xfrm>
          <a:prstGeom prst="rect">
            <a:avLst/>
          </a:prstGeom>
          <a:noFill/>
          <a:ln>
            <a:noFill/>
          </a:ln>
        </p:spPr>
      </p:pic>
      <p:pic>
        <p:nvPicPr>
          <p:cNvPr id="207" name="Google Shape;207;p10"/>
          <p:cNvPicPr preferRelativeResize="0"/>
          <p:nvPr/>
        </p:nvPicPr>
        <p:blipFill rotWithShape="1">
          <a:blip r:embed="rId4">
            <a:alphaModFix/>
          </a:blip>
          <a:srcRect/>
          <a:stretch/>
        </p:blipFill>
        <p:spPr>
          <a:xfrm>
            <a:off x="3560049" y="3081041"/>
            <a:ext cx="1785360" cy="1340785"/>
          </a:xfrm>
          <a:prstGeom prst="rect">
            <a:avLst/>
          </a:prstGeom>
          <a:noFill/>
          <a:ln>
            <a:noFill/>
          </a:ln>
        </p:spPr>
      </p:pic>
      <p:sp>
        <p:nvSpPr>
          <p:cNvPr id="208" name="Google Shape;208;p10"/>
          <p:cNvSpPr txBox="1"/>
          <p:nvPr/>
        </p:nvSpPr>
        <p:spPr>
          <a:xfrm>
            <a:off x="1786662" y="2505075"/>
            <a:ext cx="3887391" cy="481196"/>
          </a:xfrm>
          <a:prstGeom prst="rect">
            <a:avLst/>
          </a:prstGeom>
          <a:noFill/>
          <a:ln>
            <a:noFill/>
          </a:ln>
        </p:spPr>
        <p:txBody>
          <a:bodyPr spcFirstLastPara="1" wrap="square" lIns="91425" tIns="45700" rIns="91425" bIns="45700" anchor="t" anchorCtr="0">
            <a:normAutofit/>
          </a:bodyPr>
          <a:lstStyle/>
          <a:p>
            <a:pPr algn="ctr">
              <a:lnSpc>
                <a:spcPct val="90000"/>
              </a:lnSpc>
              <a:buClr>
                <a:schemeClr val="dk1"/>
              </a:buClr>
              <a:buSzPts val="2000"/>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(Team of 3-5 individuals)</a:t>
            </a:r>
            <a:endParaRPr dirty="0">
              <a:latin typeface="Open Sans" panose="020B0606030504020204" pitchFamily="34" charset="0"/>
              <a:ea typeface="Open Sans" panose="020B0606030504020204" pitchFamily="34" charset="0"/>
              <a:cs typeface="Open Sans" panose="020B0606030504020204" pitchFamily="34" charset="0"/>
            </a:endParaRPr>
          </a:p>
          <a:p>
            <a:pPr algn="ctr">
              <a:lnSpc>
                <a:spcPct val="90000"/>
              </a:lnSpc>
              <a:spcBef>
                <a:spcPts val="1000"/>
              </a:spcBef>
              <a:buClr>
                <a:schemeClr val="dk1"/>
              </a:buClr>
              <a:buSzPts val="2000"/>
            </a:pPr>
            <a:endParaRPr sz="2000" dirty="0">
              <a:solidFill>
                <a:schemeClr val="dk1"/>
              </a:solidFill>
              <a:latin typeface="Candara"/>
              <a:ea typeface="Candara"/>
              <a:cs typeface="Candara"/>
              <a:sym typeface="Candara"/>
            </a:endParaRPr>
          </a:p>
        </p:txBody>
      </p:sp>
      <p:pic>
        <p:nvPicPr>
          <p:cNvPr id="209" name="Google Shape;209;p10"/>
          <p:cNvPicPr preferRelativeResize="0"/>
          <p:nvPr/>
        </p:nvPicPr>
        <p:blipFill rotWithShape="1">
          <a:blip r:embed="rId4">
            <a:alphaModFix/>
          </a:blip>
          <a:srcRect/>
          <a:stretch/>
        </p:blipFill>
        <p:spPr>
          <a:xfrm>
            <a:off x="6386643" y="3081042"/>
            <a:ext cx="1785360" cy="1340785"/>
          </a:xfrm>
          <a:prstGeom prst="rect">
            <a:avLst/>
          </a:prstGeom>
          <a:noFill/>
          <a:ln>
            <a:noFill/>
          </a:ln>
        </p:spPr>
      </p:pic>
      <p:pic>
        <p:nvPicPr>
          <p:cNvPr id="210" name="Google Shape;210;p10"/>
          <p:cNvPicPr preferRelativeResize="0"/>
          <p:nvPr/>
        </p:nvPicPr>
        <p:blipFill rotWithShape="1">
          <a:blip r:embed="rId5">
            <a:alphaModFix/>
          </a:blip>
          <a:srcRect/>
          <a:stretch/>
        </p:blipFill>
        <p:spPr>
          <a:xfrm>
            <a:off x="8096845" y="3081041"/>
            <a:ext cx="1794630" cy="1344146"/>
          </a:xfrm>
          <a:prstGeom prst="rect">
            <a:avLst/>
          </a:prstGeom>
          <a:noFill/>
          <a:ln>
            <a:noFill/>
          </a:ln>
        </p:spPr>
      </p:pic>
      <p:pic>
        <p:nvPicPr>
          <p:cNvPr id="211" name="Google Shape;211;p10"/>
          <p:cNvPicPr preferRelativeResize="0"/>
          <p:nvPr/>
        </p:nvPicPr>
        <p:blipFill rotWithShape="1">
          <a:blip r:embed="rId6">
            <a:alphaModFix/>
          </a:blip>
          <a:srcRect/>
          <a:stretch/>
        </p:blipFill>
        <p:spPr>
          <a:xfrm>
            <a:off x="3501269" y="4619500"/>
            <a:ext cx="2069868" cy="1552401"/>
          </a:xfrm>
          <a:prstGeom prst="rect">
            <a:avLst/>
          </a:prstGeom>
          <a:noFill/>
          <a:ln>
            <a:noFill/>
          </a:ln>
        </p:spPr>
      </p:pic>
      <p:pic>
        <p:nvPicPr>
          <p:cNvPr id="212" name="Google Shape;212;p10"/>
          <p:cNvPicPr preferRelativeResize="0"/>
          <p:nvPr/>
        </p:nvPicPr>
        <p:blipFill rotWithShape="1">
          <a:blip r:embed="rId7">
            <a:alphaModFix/>
          </a:blip>
          <a:srcRect/>
          <a:stretch/>
        </p:blipFill>
        <p:spPr>
          <a:xfrm>
            <a:off x="7239032" y="4771166"/>
            <a:ext cx="1865943" cy="1400735"/>
          </a:xfrm>
          <a:prstGeom prst="rect">
            <a:avLst/>
          </a:prstGeom>
          <a:noFill/>
          <a:ln>
            <a:noFill/>
          </a:ln>
        </p:spPr>
      </p:pic>
      <p:pic>
        <p:nvPicPr>
          <p:cNvPr id="215" name="Google Shape;215;p10"/>
          <p:cNvPicPr preferRelativeResize="0"/>
          <p:nvPr/>
        </p:nvPicPr>
        <p:blipFill rotWithShape="1">
          <a:blip r:embed="rId8">
            <a:alphaModFix/>
          </a:blip>
          <a:srcRect/>
          <a:stretch/>
        </p:blipFill>
        <p:spPr>
          <a:xfrm>
            <a:off x="2050624" y="4745112"/>
            <a:ext cx="1836842" cy="1375821"/>
          </a:xfrm>
          <a:prstGeom prst="rect">
            <a:avLst/>
          </a:prstGeom>
          <a:noFill/>
          <a:ln>
            <a:noFill/>
          </a:ln>
        </p:spPr>
      </p:pic>
      <p:sp>
        <p:nvSpPr>
          <p:cNvPr id="16" name="Title 1">
            <a:extLst>
              <a:ext uri="{FF2B5EF4-FFF2-40B4-BE49-F238E27FC236}">
                <a16:creationId xmlns:a16="http://schemas.microsoft.com/office/drawing/2014/main" id="{7F28AEFA-6592-40E4-963E-63F3F83AE2F8}"/>
              </a:ext>
            </a:extLst>
          </p:cNvPr>
          <p:cNvSpPr txBox="1">
            <a:spLocks/>
          </p:cNvSpPr>
          <p:nvPr/>
        </p:nvSpPr>
        <p:spPr>
          <a:xfrm>
            <a:off x="469126" y="538310"/>
            <a:ext cx="1110611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ID-AWARE Project Teams</a:t>
            </a:r>
          </a:p>
        </p:txBody>
      </p:sp>
      <p:pic>
        <p:nvPicPr>
          <p:cNvPr id="17" name="Picture 16">
            <a:extLst>
              <a:ext uri="{FF2B5EF4-FFF2-40B4-BE49-F238E27FC236}">
                <a16:creationId xmlns:a16="http://schemas.microsoft.com/office/drawing/2014/main" id="{D5894349-5C9D-4B83-882C-61752FF3C80A}"/>
              </a:ext>
            </a:extLst>
          </p:cNvPr>
          <p:cNvPicPr>
            <a:picLocks noChangeAspect="1"/>
          </p:cNvPicPr>
          <p:nvPr/>
        </p:nvPicPr>
        <p:blipFill>
          <a:blip r:embed="rId9"/>
          <a:stretch>
            <a:fillRect/>
          </a:stretch>
        </p:blipFill>
        <p:spPr>
          <a:xfrm rot="16200000" flipH="1">
            <a:off x="8343900" y="3009900"/>
            <a:ext cx="6858001" cy="83819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1"/>
          <p:cNvPicPr preferRelativeResize="0"/>
          <p:nvPr/>
        </p:nvPicPr>
        <p:blipFill rotWithShape="1">
          <a:blip r:embed="rId3">
            <a:alphaModFix/>
          </a:blip>
          <a:srcRect/>
          <a:stretch/>
        </p:blipFill>
        <p:spPr>
          <a:xfrm>
            <a:off x="5219172" y="2107422"/>
            <a:ext cx="5144889" cy="3853431"/>
          </a:xfrm>
          <a:prstGeom prst="rect">
            <a:avLst/>
          </a:prstGeom>
          <a:noFill/>
          <a:ln>
            <a:noFill/>
          </a:ln>
        </p:spPr>
      </p:pic>
      <p:pic>
        <p:nvPicPr>
          <p:cNvPr id="225" name="Google Shape;225;p11"/>
          <p:cNvPicPr preferRelativeResize="0"/>
          <p:nvPr/>
        </p:nvPicPr>
        <p:blipFill rotWithShape="1">
          <a:blip r:embed="rId4">
            <a:alphaModFix/>
          </a:blip>
          <a:srcRect/>
          <a:stretch/>
        </p:blipFill>
        <p:spPr>
          <a:xfrm>
            <a:off x="1524000" y="2187611"/>
            <a:ext cx="4930548" cy="3693052"/>
          </a:xfrm>
          <a:prstGeom prst="rect">
            <a:avLst/>
          </a:prstGeom>
          <a:noFill/>
          <a:ln>
            <a:noFill/>
          </a:ln>
        </p:spPr>
      </p:pic>
      <p:sp>
        <p:nvSpPr>
          <p:cNvPr id="7" name="Title 1">
            <a:extLst>
              <a:ext uri="{FF2B5EF4-FFF2-40B4-BE49-F238E27FC236}">
                <a16:creationId xmlns:a16="http://schemas.microsoft.com/office/drawing/2014/main" id="{B9C41F6C-6D31-4B60-8268-6D2FCB749A35}"/>
              </a:ext>
            </a:extLst>
          </p:cNvPr>
          <p:cNvSpPr txBox="1">
            <a:spLocks/>
          </p:cNvSpPr>
          <p:nvPr/>
        </p:nvSpPr>
        <p:spPr>
          <a:xfrm>
            <a:off x="469126" y="538310"/>
            <a:ext cx="11106111" cy="13255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ID-AWARE Specific Leadership Team Members</a:t>
            </a:r>
          </a:p>
        </p:txBody>
      </p:sp>
      <p:pic>
        <p:nvPicPr>
          <p:cNvPr id="8" name="Picture 7">
            <a:extLst>
              <a:ext uri="{FF2B5EF4-FFF2-40B4-BE49-F238E27FC236}">
                <a16:creationId xmlns:a16="http://schemas.microsoft.com/office/drawing/2014/main" id="{954CE7A3-8A71-43BD-87E3-004D5E6F7C67}"/>
              </a:ext>
            </a:extLst>
          </p:cNvPr>
          <p:cNvPicPr>
            <a:picLocks noChangeAspect="1"/>
          </p:cNvPicPr>
          <p:nvPr/>
        </p:nvPicPr>
        <p:blipFill>
          <a:blip r:embed="rId5"/>
          <a:stretch>
            <a:fillRect/>
          </a:stretch>
        </p:blipFill>
        <p:spPr>
          <a:xfrm rot="16200000" flipH="1">
            <a:off x="8343901" y="3009903"/>
            <a:ext cx="6858001" cy="83819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89"/>
        <p:cNvGrpSpPr/>
        <p:nvPr/>
      </p:nvGrpSpPr>
      <p:grpSpPr>
        <a:xfrm>
          <a:off x="0" y="0"/>
          <a:ext cx="0" cy="0"/>
          <a:chOff x="0" y="0"/>
          <a:chExt cx="0" cy="0"/>
        </a:xfrm>
      </p:grpSpPr>
      <p:sp>
        <p:nvSpPr>
          <p:cNvPr id="290" name="Google Shape;290;p16"/>
          <p:cNvSpPr txBox="1"/>
          <p:nvPr/>
        </p:nvSpPr>
        <p:spPr>
          <a:xfrm>
            <a:off x="1949221" y="668667"/>
            <a:ext cx="2403836" cy="2462172"/>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Statewide Leadership Institute</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1-day professional development session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Introduction and overview of ID-AWARE Project</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Participants: </a:t>
            </a:r>
            <a:endParaRPr dirty="0">
              <a:latin typeface="Open sans" panose="020B0606030504020204" pitchFamily="34" charset="0"/>
              <a:ea typeface="Open sans" panose="020B0606030504020204" pitchFamily="34" charset="0"/>
              <a:cs typeface="Open sans" panose="020B0606030504020204" pitchFamily="34" charset="0"/>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pPr algn="ct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91" name="Google Shape;291;p16"/>
          <p:cNvPicPr preferRelativeResize="0"/>
          <p:nvPr/>
        </p:nvPicPr>
        <p:blipFill rotWithShape="1">
          <a:blip r:embed="rId3">
            <a:alphaModFix/>
          </a:blip>
          <a:srcRect/>
          <a:stretch/>
        </p:blipFill>
        <p:spPr>
          <a:xfrm>
            <a:off x="1736984" y="2347274"/>
            <a:ext cx="862707" cy="647602"/>
          </a:xfrm>
          <a:prstGeom prst="rect">
            <a:avLst/>
          </a:prstGeom>
          <a:noFill/>
          <a:ln>
            <a:noFill/>
          </a:ln>
        </p:spPr>
      </p:pic>
      <p:pic>
        <p:nvPicPr>
          <p:cNvPr id="292" name="Google Shape;292;p16"/>
          <p:cNvPicPr preferRelativeResize="0"/>
          <p:nvPr/>
        </p:nvPicPr>
        <p:blipFill rotWithShape="1">
          <a:blip r:embed="rId4">
            <a:alphaModFix/>
          </a:blip>
          <a:srcRect/>
          <a:stretch/>
        </p:blipFill>
        <p:spPr>
          <a:xfrm>
            <a:off x="2427240" y="2347274"/>
            <a:ext cx="881074" cy="661676"/>
          </a:xfrm>
          <a:prstGeom prst="rect">
            <a:avLst/>
          </a:prstGeom>
          <a:noFill/>
          <a:ln>
            <a:noFill/>
          </a:ln>
        </p:spPr>
      </p:pic>
      <p:pic>
        <p:nvPicPr>
          <p:cNvPr id="293" name="Google Shape;293;p16"/>
          <p:cNvPicPr preferRelativeResize="0"/>
          <p:nvPr/>
        </p:nvPicPr>
        <p:blipFill rotWithShape="1">
          <a:blip r:embed="rId5">
            <a:alphaModFix/>
          </a:blip>
          <a:srcRect/>
          <a:stretch/>
        </p:blipFill>
        <p:spPr>
          <a:xfrm>
            <a:off x="3132012" y="2354311"/>
            <a:ext cx="863841" cy="647602"/>
          </a:xfrm>
          <a:prstGeom prst="rect">
            <a:avLst/>
          </a:prstGeom>
          <a:noFill/>
          <a:ln>
            <a:noFill/>
          </a:ln>
        </p:spPr>
      </p:pic>
      <p:pic>
        <p:nvPicPr>
          <p:cNvPr id="294" name="Google Shape;294;p16"/>
          <p:cNvPicPr preferRelativeResize="0"/>
          <p:nvPr/>
        </p:nvPicPr>
        <p:blipFill rotWithShape="1">
          <a:blip r:embed="rId6">
            <a:alphaModFix/>
          </a:blip>
          <a:srcRect/>
          <a:stretch/>
        </p:blipFill>
        <p:spPr>
          <a:xfrm>
            <a:off x="3840636" y="2371114"/>
            <a:ext cx="851603" cy="637836"/>
          </a:xfrm>
          <a:prstGeom prst="rect">
            <a:avLst/>
          </a:prstGeom>
          <a:noFill/>
          <a:ln>
            <a:noFill/>
          </a:ln>
        </p:spPr>
      </p:pic>
      <p:sp>
        <p:nvSpPr>
          <p:cNvPr id="295" name="Google Shape;295;p16"/>
          <p:cNvSpPr txBox="1"/>
          <p:nvPr/>
        </p:nvSpPr>
        <p:spPr>
          <a:xfrm>
            <a:off x="7856965" y="790477"/>
            <a:ext cx="3122662" cy="2646838"/>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Statewide Coaching Institute</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2-day professional development session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Purpose: </a:t>
            </a:r>
            <a:r>
              <a:rPr lang="en-US" sz="1200" dirty="0">
                <a:solidFill>
                  <a:srgbClr val="000000"/>
                </a:solidFill>
                <a:latin typeface="Candara" panose="020E0502030303020204" pitchFamily="34" charset="0"/>
                <a:ea typeface="Open sans" panose="020B0606030504020204" pitchFamily="34" charset="0"/>
                <a:cs typeface="Open sans" panose="020B0606030504020204" pitchFamily="34" charset="0"/>
                <a:sym typeface="Candara"/>
              </a:rPr>
              <a:t>I</a:t>
            </a:r>
            <a:r>
              <a:rPr lang="en-US" sz="1200" b="0" i="0" u="none" strike="noStrike" baseline="0" dirty="0">
                <a:solidFill>
                  <a:srgbClr val="000000"/>
                </a:solidFill>
                <a:latin typeface="Candara" panose="020E0502030303020204" pitchFamily="34" charset="0"/>
              </a:rPr>
              <a:t>ncrease the participants’ capacity to influence reflective practices and problem-solving strategies through the use of coaching. 	</a:t>
            </a: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Participants: </a:t>
            </a:r>
            <a:endParaRPr dirty="0">
              <a:latin typeface="Open sans" panose="020B0606030504020204" pitchFamily="34" charset="0"/>
              <a:ea typeface="Open sans" panose="020B0606030504020204" pitchFamily="34" charset="0"/>
              <a:cs typeface="Open sans" panose="020B0606030504020204" pitchFamily="34" charset="0"/>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pPr algn="ct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96" name="Google Shape;296;p16"/>
          <p:cNvPicPr preferRelativeResize="0"/>
          <p:nvPr/>
        </p:nvPicPr>
        <p:blipFill rotWithShape="1">
          <a:blip r:embed="rId7">
            <a:alphaModFix/>
          </a:blip>
          <a:srcRect/>
          <a:stretch/>
        </p:blipFill>
        <p:spPr>
          <a:xfrm>
            <a:off x="8102850" y="2676634"/>
            <a:ext cx="843303" cy="632205"/>
          </a:xfrm>
          <a:prstGeom prst="rect">
            <a:avLst/>
          </a:prstGeom>
          <a:noFill/>
          <a:ln>
            <a:noFill/>
          </a:ln>
        </p:spPr>
      </p:pic>
      <p:pic>
        <p:nvPicPr>
          <p:cNvPr id="297" name="Google Shape;297;p16"/>
          <p:cNvPicPr preferRelativeResize="0"/>
          <p:nvPr/>
        </p:nvPicPr>
        <p:blipFill rotWithShape="1">
          <a:blip r:embed="rId8">
            <a:alphaModFix/>
          </a:blip>
          <a:srcRect/>
          <a:stretch/>
        </p:blipFill>
        <p:spPr>
          <a:xfrm>
            <a:off x="8710949" y="2650551"/>
            <a:ext cx="883997" cy="664522"/>
          </a:xfrm>
          <a:prstGeom prst="rect">
            <a:avLst/>
          </a:prstGeom>
          <a:noFill/>
          <a:ln>
            <a:noFill/>
          </a:ln>
        </p:spPr>
      </p:pic>
      <p:pic>
        <p:nvPicPr>
          <p:cNvPr id="298" name="Google Shape;298;p16"/>
          <p:cNvPicPr preferRelativeResize="0"/>
          <p:nvPr/>
        </p:nvPicPr>
        <p:blipFill rotWithShape="1">
          <a:blip r:embed="rId9">
            <a:alphaModFix/>
          </a:blip>
          <a:srcRect/>
          <a:stretch/>
        </p:blipFill>
        <p:spPr>
          <a:xfrm>
            <a:off x="9330327" y="2686687"/>
            <a:ext cx="853514" cy="640135"/>
          </a:xfrm>
          <a:prstGeom prst="rect">
            <a:avLst/>
          </a:prstGeom>
          <a:noFill/>
          <a:ln>
            <a:noFill/>
          </a:ln>
        </p:spPr>
      </p:pic>
      <p:sp>
        <p:nvSpPr>
          <p:cNvPr id="299" name="Google Shape;299;p16"/>
          <p:cNvSpPr txBox="1"/>
          <p:nvPr/>
        </p:nvSpPr>
        <p:spPr>
          <a:xfrm>
            <a:off x="1957123" y="3542495"/>
            <a:ext cx="2403836" cy="2646838"/>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SWIS Facilitator Training</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2.5-day professional development session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Build capacity to collect, analyze, and utilize data to make data informed decisions</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Participants: </a:t>
            </a:r>
            <a:endParaRPr dirty="0">
              <a:latin typeface="Open sans" panose="020B0606030504020204" pitchFamily="34" charset="0"/>
              <a:ea typeface="Open sans" panose="020B0606030504020204" pitchFamily="34" charset="0"/>
              <a:cs typeface="Open sans" panose="020B0606030504020204" pitchFamily="34" charset="0"/>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pPr algn="ct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00" name="Google Shape;300;p16"/>
          <p:cNvPicPr preferRelativeResize="0"/>
          <p:nvPr/>
        </p:nvPicPr>
        <p:blipFill rotWithShape="1">
          <a:blip r:embed="rId9">
            <a:alphaModFix/>
          </a:blip>
          <a:srcRect/>
          <a:stretch/>
        </p:blipFill>
        <p:spPr>
          <a:xfrm>
            <a:off x="2658899" y="5336222"/>
            <a:ext cx="853514" cy="640135"/>
          </a:xfrm>
          <a:prstGeom prst="rect">
            <a:avLst/>
          </a:prstGeom>
          <a:noFill/>
          <a:ln>
            <a:noFill/>
          </a:ln>
        </p:spPr>
      </p:pic>
      <p:sp>
        <p:nvSpPr>
          <p:cNvPr id="301" name="Google Shape;301;p16"/>
          <p:cNvSpPr txBox="1"/>
          <p:nvPr/>
        </p:nvSpPr>
        <p:spPr>
          <a:xfrm>
            <a:off x="4545260" y="3696910"/>
            <a:ext cx="2606897" cy="3016170"/>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Statewide PBIS Tier 1 Team Training Institute</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4-day professional development session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Guide participating schools to create proactive systems of behavior instruction and management</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Participants: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School Leadership Team</a:t>
            </a:r>
            <a:endParaRPr dirty="0">
              <a:latin typeface="Open sans" panose="020B0606030504020204" pitchFamily="34" charset="0"/>
              <a:ea typeface="Open sans" panose="020B0606030504020204" pitchFamily="34" charset="0"/>
              <a:cs typeface="Open sans" panose="020B0606030504020204" pitchFamily="34" charset="0"/>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pPr algn="ct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02" name="Google Shape;302;p16"/>
          <p:cNvSpPr txBox="1"/>
          <p:nvPr/>
        </p:nvSpPr>
        <p:spPr>
          <a:xfrm>
            <a:off x="4597427" y="2816861"/>
            <a:ext cx="3148221" cy="584735"/>
          </a:xfrm>
          <a:prstGeom prst="rect">
            <a:avLst/>
          </a:prstGeom>
          <a:noFill/>
          <a:ln w="38100" cap="flat" cmpd="sng">
            <a:solidFill>
              <a:schemeClr val="dk1"/>
            </a:solidFill>
            <a:prstDash val="dot"/>
            <a:round/>
            <a:headEnd type="none" w="sm" len="sm"/>
            <a:tailEnd type="none" w="sm" len="sm"/>
          </a:ln>
        </p:spPr>
        <p:txBody>
          <a:bodyPr spcFirstLastPara="1" wrap="square" lIns="91425" tIns="45700" rIns="91425" bIns="45700" anchor="t" anchorCtr="0">
            <a:spAutoFit/>
          </a:bodyPr>
          <a:lstStyle/>
          <a:p>
            <a:pPr algn="ctr"/>
            <a:r>
              <a:rPr lang="en-US"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YEAR 1</a:t>
            </a:r>
            <a:endParaRPr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(October 2020 – September 2021)</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03" name="Google Shape;303;p16"/>
          <p:cNvPicPr preferRelativeResize="0"/>
          <p:nvPr/>
        </p:nvPicPr>
        <p:blipFill rotWithShape="1">
          <a:blip r:embed="rId10">
            <a:alphaModFix/>
          </a:blip>
          <a:srcRect/>
          <a:stretch/>
        </p:blipFill>
        <p:spPr>
          <a:xfrm>
            <a:off x="5191029" y="5731498"/>
            <a:ext cx="1315361" cy="986521"/>
          </a:xfrm>
          <a:prstGeom prst="rect">
            <a:avLst/>
          </a:prstGeom>
          <a:noFill/>
          <a:ln>
            <a:noFill/>
          </a:ln>
        </p:spPr>
      </p:pic>
      <p:sp>
        <p:nvSpPr>
          <p:cNvPr id="304" name="Google Shape;304;p16"/>
          <p:cNvSpPr txBox="1"/>
          <p:nvPr/>
        </p:nvSpPr>
        <p:spPr>
          <a:xfrm>
            <a:off x="7745648" y="3542495"/>
            <a:ext cx="3122661" cy="2462172"/>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Suicide Prevention Fundamentals Instruction</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2.5-hour professional development session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Increase knowledge and skills in relation to suicide prevention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Participants: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All staff</a:t>
            </a:r>
            <a:endParaRPr dirty="0">
              <a:latin typeface="Open sans" panose="020B0606030504020204" pitchFamily="34" charset="0"/>
              <a:ea typeface="Open sans" panose="020B0606030504020204" pitchFamily="34" charset="0"/>
              <a:cs typeface="Open sans" panose="020B0606030504020204" pitchFamily="34" charset="0"/>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pPr algn="ct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05" name="Google Shape;305;p16"/>
          <p:cNvPicPr preferRelativeResize="0"/>
          <p:nvPr/>
        </p:nvPicPr>
        <p:blipFill rotWithShape="1">
          <a:blip r:embed="rId11">
            <a:alphaModFix/>
          </a:blip>
          <a:srcRect/>
          <a:stretch/>
        </p:blipFill>
        <p:spPr>
          <a:xfrm>
            <a:off x="8220286" y="5322445"/>
            <a:ext cx="1502004" cy="1126503"/>
          </a:xfrm>
          <a:prstGeom prst="rect">
            <a:avLst/>
          </a:prstGeom>
          <a:noFill/>
          <a:ln>
            <a:noFill/>
          </a:ln>
        </p:spPr>
      </p:pic>
      <p:grpSp>
        <p:nvGrpSpPr>
          <p:cNvPr id="20" name="Google Shape;279;p15">
            <a:extLst>
              <a:ext uri="{FF2B5EF4-FFF2-40B4-BE49-F238E27FC236}">
                <a16:creationId xmlns:a16="http://schemas.microsoft.com/office/drawing/2014/main" id="{8A2AE308-CA09-4442-9304-E5D12696399F}"/>
              </a:ext>
            </a:extLst>
          </p:cNvPr>
          <p:cNvGrpSpPr/>
          <p:nvPr/>
        </p:nvGrpSpPr>
        <p:grpSpPr>
          <a:xfrm>
            <a:off x="4710259" y="0"/>
            <a:ext cx="2789504" cy="2749932"/>
            <a:chOff x="3868223" y="1506"/>
            <a:chExt cx="1154823" cy="1154823"/>
          </a:xfrm>
          <a:solidFill>
            <a:srgbClr val="074136"/>
          </a:solidFill>
        </p:grpSpPr>
        <p:sp>
          <p:nvSpPr>
            <p:cNvPr id="21" name="Google Shape;280;p15">
              <a:extLst>
                <a:ext uri="{FF2B5EF4-FFF2-40B4-BE49-F238E27FC236}">
                  <a16:creationId xmlns:a16="http://schemas.microsoft.com/office/drawing/2014/main" id="{249BC867-EB7B-40D0-A9F2-39FC044A7AC1}"/>
                </a:ext>
              </a:extLst>
            </p:cNvPr>
            <p:cNvSpPr/>
            <p:nvPr/>
          </p:nvSpPr>
          <p:spPr>
            <a:xfrm>
              <a:off x="3868223" y="1506"/>
              <a:ext cx="1154823" cy="1154823"/>
            </a:xfrm>
            <a:prstGeom prst="ellipse">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Google Shape;281;p15">
              <a:extLst>
                <a:ext uri="{FF2B5EF4-FFF2-40B4-BE49-F238E27FC236}">
                  <a16:creationId xmlns:a16="http://schemas.microsoft.com/office/drawing/2014/main" id="{88204232-CC67-4153-9C69-C7758ACADA01}"/>
                </a:ext>
              </a:extLst>
            </p:cNvPr>
            <p:cNvSpPr/>
            <p:nvPr/>
          </p:nvSpPr>
          <p:spPr>
            <a:xfrm>
              <a:off x="4006728" y="238435"/>
              <a:ext cx="872414" cy="625677"/>
            </a:xfrm>
            <a:prstGeom prst="rect">
              <a:avLst/>
            </a:prstGeom>
            <a:grpFill/>
            <a:ln>
              <a:noFill/>
            </a:ln>
          </p:spPr>
          <p:txBody>
            <a:bodyPr spcFirstLastPara="1" wrap="square" lIns="8875" tIns="8875" rIns="8875" bIns="8875" anchor="ctr" anchorCtr="0">
              <a:noAutofit/>
            </a:bodyPr>
            <a:lstStyle/>
            <a:p>
              <a:pPr algn="ctr">
                <a:lnSpc>
                  <a:spcPct val="900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ndara"/>
                </a:rPr>
                <a:t>Professional Development</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6"/>
          <p:cNvSpPr txBox="1"/>
          <p:nvPr/>
        </p:nvSpPr>
        <p:spPr>
          <a:xfrm>
            <a:off x="359549" y="239493"/>
            <a:ext cx="3966536" cy="3785611"/>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Sources of Strength Secondary</a:t>
            </a:r>
            <a:endParaRPr sz="1200" dirty="0">
              <a:latin typeface="Candara" panose="020E0502030303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 2-day training</a:t>
            </a:r>
            <a:endParaRPr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Train Adult Advisors and Peer Leaders in identifying students at-risk of suicide and getting them help, as well as create positive messaging campaigns related to seeking help and connecting with positive/trusted adults.</a:t>
            </a:r>
            <a:endParaRPr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Participants:  </a:t>
            </a:r>
            <a:r>
              <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5-10 staff members and 30-45 students, per school.</a:t>
            </a:r>
          </a:p>
          <a:p>
            <a:endParaRPr sz="1200" dirty="0">
              <a:latin typeface="Candara" panose="020E0502030303020204" pitchFamily="34" charset="0"/>
              <a:ea typeface="Open sans" panose="020B0606030504020204" pitchFamily="34" charset="0"/>
              <a:cs typeface="Open sans" panose="020B0606030504020204" pitchFamily="34" charset="0"/>
            </a:endParaRPr>
          </a:p>
          <a:p>
            <a:pPr algn="ctr"/>
            <a:r>
              <a:rPr lang="en-US" sz="1200" b="1" u="sng"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Sources of Strength Elementary</a:t>
            </a:r>
            <a:endParaRPr lang="en-US" sz="1200" dirty="0">
              <a:latin typeface="Candara" panose="020E0502030303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 2-day training</a:t>
            </a:r>
          </a:p>
          <a:p>
            <a:r>
              <a:rPr lang="en-US" sz="1200" b="1"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Train elementary staff in how to facilitate curriculum for 3</a:t>
            </a:r>
            <a:r>
              <a:rPr lang="en-US" sz="1200" baseline="300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rd</a:t>
            </a:r>
            <a:r>
              <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-5</a:t>
            </a:r>
            <a:r>
              <a:rPr lang="en-US" sz="1200" baseline="300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th</a:t>
            </a:r>
            <a:r>
              <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/6</a:t>
            </a:r>
            <a:r>
              <a:rPr lang="en-US" sz="1200" baseline="300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th</a:t>
            </a:r>
            <a:r>
              <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 grade classrooms. </a:t>
            </a:r>
            <a:r>
              <a:rPr lang="en-US" sz="1200" b="0" i="0" u="none" strike="noStrike" baseline="0" dirty="0">
                <a:solidFill>
                  <a:srgbClr val="000000"/>
                </a:solidFill>
                <a:latin typeface="Candara" panose="020E0502030303020204" pitchFamily="34" charset="0"/>
              </a:rPr>
              <a:t>Sources of Strength Elementary™ is not only focused on recognizing warning signs and intervening, but their mission is to discover, teach and celebrate resilience, help-seeking, strength, connection, and belonging. 	</a:t>
            </a:r>
            <a:endPar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Participants:  </a:t>
            </a:r>
            <a:r>
              <a:rPr lang="en-US" sz="1200" dirty="0">
                <a:solidFill>
                  <a:schemeClr val="dk1"/>
                </a:solidFill>
                <a:latin typeface="Candara" panose="020E0502030303020204" pitchFamily="34" charset="0"/>
                <a:ea typeface="Open sans" panose="020B0606030504020204" pitchFamily="34" charset="0"/>
                <a:cs typeface="Open sans" panose="020B0606030504020204" pitchFamily="34" charset="0"/>
                <a:sym typeface="Candara"/>
              </a:rPr>
              <a:t>2-3 staff elementary members, per school.</a:t>
            </a: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p:txBody>
      </p:sp>
      <p:sp>
        <p:nvSpPr>
          <p:cNvPr id="295" name="Google Shape;295;p16"/>
          <p:cNvSpPr txBox="1"/>
          <p:nvPr/>
        </p:nvSpPr>
        <p:spPr>
          <a:xfrm>
            <a:off x="8029942" y="505163"/>
            <a:ext cx="2800662" cy="2923837"/>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Statewide Advance  Coaching Institute</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1-day professional development session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Increase </a:t>
            </a:r>
            <a:r>
              <a:rPr lang="en-US" sz="1200" b="0" i="0" u="none" strike="noStrike" baseline="0" dirty="0">
                <a:solidFill>
                  <a:srgbClr val="000000"/>
                </a:solidFill>
                <a:latin typeface="Candara" panose="020E0502030303020204" pitchFamily="34" charset="0"/>
              </a:rPr>
              <a:t>the participants’ capacity to influence reflective practices and problem-solving strategies through the use of coaching. </a:t>
            </a:r>
            <a:r>
              <a:rPr lang="en-US" sz="1800" b="0" i="0" u="none" strike="noStrike" baseline="0" dirty="0">
                <a:solidFill>
                  <a:srgbClr val="000000"/>
                </a:solidFill>
                <a:latin typeface="Candara" panose="020E0502030303020204" pitchFamily="34" charset="0"/>
              </a:rPr>
              <a:t>	</a:t>
            </a: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Participants: </a:t>
            </a:r>
            <a:endParaRPr dirty="0">
              <a:latin typeface="Open sans" panose="020B0606030504020204" pitchFamily="34" charset="0"/>
              <a:ea typeface="Open sans" panose="020B0606030504020204" pitchFamily="34" charset="0"/>
              <a:cs typeface="Open sans" panose="020B0606030504020204" pitchFamily="34" charset="0"/>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pPr algn="ct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96" name="Google Shape;296;p16"/>
          <p:cNvPicPr preferRelativeResize="0"/>
          <p:nvPr/>
        </p:nvPicPr>
        <p:blipFill rotWithShape="1">
          <a:blip r:embed="rId3">
            <a:alphaModFix/>
          </a:blip>
          <a:srcRect/>
          <a:stretch/>
        </p:blipFill>
        <p:spPr>
          <a:xfrm>
            <a:off x="8242114" y="2587942"/>
            <a:ext cx="843303" cy="632205"/>
          </a:xfrm>
          <a:prstGeom prst="rect">
            <a:avLst/>
          </a:prstGeom>
          <a:noFill/>
          <a:ln>
            <a:noFill/>
          </a:ln>
        </p:spPr>
      </p:pic>
      <p:pic>
        <p:nvPicPr>
          <p:cNvPr id="297" name="Google Shape;297;p16"/>
          <p:cNvPicPr preferRelativeResize="0"/>
          <p:nvPr/>
        </p:nvPicPr>
        <p:blipFill rotWithShape="1">
          <a:blip r:embed="rId4">
            <a:alphaModFix/>
          </a:blip>
          <a:srcRect/>
          <a:stretch/>
        </p:blipFill>
        <p:spPr>
          <a:xfrm>
            <a:off x="8850213" y="2561859"/>
            <a:ext cx="883997" cy="664522"/>
          </a:xfrm>
          <a:prstGeom prst="rect">
            <a:avLst/>
          </a:prstGeom>
          <a:noFill/>
          <a:ln>
            <a:noFill/>
          </a:ln>
        </p:spPr>
      </p:pic>
      <p:pic>
        <p:nvPicPr>
          <p:cNvPr id="298" name="Google Shape;298;p16"/>
          <p:cNvPicPr preferRelativeResize="0"/>
          <p:nvPr/>
        </p:nvPicPr>
        <p:blipFill rotWithShape="1">
          <a:blip r:embed="rId5">
            <a:alphaModFix/>
          </a:blip>
          <a:srcRect/>
          <a:stretch/>
        </p:blipFill>
        <p:spPr>
          <a:xfrm>
            <a:off x="9469591" y="2597995"/>
            <a:ext cx="853514" cy="640135"/>
          </a:xfrm>
          <a:prstGeom prst="rect">
            <a:avLst/>
          </a:prstGeom>
          <a:noFill/>
          <a:ln>
            <a:noFill/>
          </a:ln>
        </p:spPr>
      </p:pic>
      <p:sp>
        <p:nvSpPr>
          <p:cNvPr id="299" name="Google Shape;299;p16"/>
          <p:cNvSpPr txBox="1"/>
          <p:nvPr/>
        </p:nvSpPr>
        <p:spPr>
          <a:xfrm>
            <a:off x="1246363" y="4148214"/>
            <a:ext cx="2403836" cy="2831504"/>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CICO-SWIS Facilitator Training</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2.5-day professional development session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Build capacity to collect, analyze, and utilize data to make data informed decisions</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Participants: </a:t>
            </a:r>
            <a:endParaRPr dirty="0">
              <a:latin typeface="Open sans" panose="020B0606030504020204" pitchFamily="34" charset="0"/>
              <a:ea typeface="Open sans" panose="020B0606030504020204" pitchFamily="34" charset="0"/>
              <a:cs typeface="Open sans" panose="020B0606030504020204" pitchFamily="34" charset="0"/>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pPr algn="ct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00" name="Google Shape;300;p16"/>
          <p:cNvPicPr preferRelativeResize="0"/>
          <p:nvPr/>
        </p:nvPicPr>
        <p:blipFill rotWithShape="1">
          <a:blip r:embed="rId5">
            <a:alphaModFix/>
          </a:blip>
          <a:srcRect/>
          <a:stretch/>
        </p:blipFill>
        <p:spPr>
          <a:xfrm>
            <a:off x="2292261" y="5996420"/>
            <a:ext cx="853514" cy="640135"/>
          </a:xfrm>
          <a:prstGeom prst="rect">
            <a:avLst/>
          </a:prstGeom>
          <a:noFill/>
          <a:ln>
            <a:noFill/>
          </a:ln>
        </p:spPr>
      </p:pic>
      <p:sp>
        <p:nvSpPr>
          <p:cNvPr id="301" name="Google Shape;301;p16"/>
          <p:cNvSpPr txBox="1"/>
          <p:nvPr/>
        </p:nvSpPr>
        <p:spPr>
          <a:xfrm>
            <a:off x="4494565" y="3824663"/>
            <a:ext cx="2954503" cy="2646838"/>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Statewide PBIS Tier 2 Team Training Institute</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3-day professional development session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Su</a:t>
            </a:r>
            <a:r>
              <a:rPr lang="en-US" sz="1200" i="0" u="none" strike="noStrike" baseline="0" dirty="0">
                <a:solidFill>
                  <a:srgbClr val="000000"/>
                </a:solidFill>
                <a:latin typeface="Candara" panose="020E0502030303020204" pitchFamily="34" charset="0"/>
              </a:rPr>
              <a:t>pport school teams in maintaining their Tier 1 SWPBIS framework while creating a Tier 2 behavioral system 	</a:t>
            </a: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Participants: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School Leadership Team</a:t>
            </a:r>
            <a:endParaRPr dirty="0">
              <a:latin typeface="Open sans" panose="020B0606030504020204" pitchFamily="34" charset="0"/>
              <a:ea typeface="Open sans" panose="020B0606030504020204" pitchFamily="34" charset="0"/>
              <a:cs typeface="Open sans" panose="020B0606030504020204" pitchFamily="34" charset="0"/>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pPr algn="ctr"/>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02" name="Google Shape;302;p16"/>
          <p:cNvSpPr txBox="1"/>
          <p:nvPr/>
        </p:nvSpPr>
        <p:spPr>
          <a:xfrm>
            <a:off x="4545261" y="2816861"/>
            <a:ext cx="3347788" cy="584735"/>
          </a:xfrm>
          <a:prstGeom prst="rect">
            <a:avLst/>
          </a:prstGeom>
          <a:noFill/>
          <a:ln w="38100" cap="flat" cmpd="sng">
            <a:solidFill>
              <a:schemeClr val="dk1"/>
            </a:solidFill>
            <a:prstDash val="dot"/>
            <a:round/>
            <a:headEnd type="none" w="sm" len="sm"/>
            <a:tailEnd type="none" w="sm" len="sm"/>
          </a:ln>
        </p:spPr>
        <p:txBody>
          <a:bodyPr spcFirstLastPara="1" wrap="square" lIns="91425" tIns="45700" rIns="91425" bIns="45700" anchor="t" anchorCtr="0">
            <a:spAutoFit/>
          </a:bodyPr>
          <a:lstStyle/>
          <a:p>
            <a:pPr algn="ctr"/>
            <a:r>
              <a:rPr lang="en-US"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YEAR 2</a:t>
            </a:r>
            <a:endParaRPr dirty="0">
              <a:latin typeface="Open sans" panose="020B0606030504020204" pitchFamily="34" charset="0"/>
              <a:ea typeface="Open sans" panose="020B0606030504020204" pitchFamily="34" charset="0"/>
              <a:cs typeface="Open sans" panose="020B0606030504020204" pitchFamily="34" charset="0"/>
            </a:endParaRPr>
          </a:p>
          <a:p>
            <a:pPr algn="ctr"/>
            <a:r>
              <a:rPr lang="en-US" sz="1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(September 2021 – September 2022)</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03" name="Google Shape;303;p16"/>
          <p:cNvPicPr preferRelativeResize="0"/>
          <p:nvPr/>
        </p:nvPicPr>
        <p:blipFill rotWithShape="1">
          <a:blip r:embed="rId6">
            <a:alphaModFix/>
          </a:blip>
          <a:srcRect/>
          <a:stretch/>
        </p:blipFill>
        <p:spPr>
          <a:xfrm>
            <a:off x="5314135" y="5563966"/>
            <a:ext cx="1315361" cy="986521"/>
          </a:xfrm>
          <a:prstGeom prst="rect">
            <a:avLst/>
          </a:prstGeom>
          <a:noFill/>
          <a:ln>
            <a:noFill/>
          </a:ln>
        </p:spPr>
      </p:pic>
      <p:sp>
        <p:nvSpPr>
          <p:cNvPr id="304" name="Google Shape;304;p16"/>
          <p:cNvSpPr txBox="1"/>
          <p:nvPr/>
        </p:nvSpPr>
        <p:spPr>
          <a:xfrm>
            <a:off x="7831043" y="3689648"/>
            <a:ext cx="3200388" cy="2831504"/>
          </a:xfrm>
          <a:prstGeom prst="rect">
            <a:avLst/>
          </a:prstGeom>
          <a:noFill/>
          <a:ln>
            <a:noFill/>
          </a:ln>
        </p:spPr>
        <p:txBody>
          <a:bodyPr spcFirstLastPara="1" wrap="square" lIns="91425" tIns="45700" rIns="91425" bIns="45700" anchor="t" anchorCtr="0">
            <a:spAutoFit/>
          </a:bodyPr>
          <a:lstStyle/>
          <a:p>
            <a:pPr algn="ctr"/>
            <a:r>
              <a:rPr lang="en-US" sz="1200"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Trauma-Sensitive Classroom Practices</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1-day professional development session</a:t>
            </a:r>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Purpose: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Increase knowledge and skills in relation to trauma-sensitive practices. </a:t>
            </a:r>
            <a:r>
              <a:rPr lang="en-US" sz="1200" b="0" i="0" u="none" strike="noStrike" baseline="0" dirty="0">
                <a:solidFill>
                  <a:srgbClr val="000000"/>
                </a:solidFill>
                <a:latin typeface="Candara" panose="020E0502030303020204" pitchFamily="34" charset="0"/>
              </a:rPr>
              <a:t>Our goal is to better understand, recognize, and respond to the effects of trauma our students have experienced. 	</a:t>
            </a:r>
          </a:p>
          <a:p>
            <a:endParaRPr dirty="0">
              <a:latin typeface="Open sans" panose="020B0606030504020204" pitchFamily="34" charset="0"/>
              <a:ea typeface="Open sans" panose="020B0606030504020204" pitchFamily="34" charset="0"/>
              <a:cs typeface="Open sans" panose="020B0606030504020204" pitchFamily="34" charset="0"/>
            </a:endParaRPr>
          </a:p>
          <a:p>
            <a:endParaRPr sz="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Participants: </a:t>
            </a:r>
            <a:r>
              <a:rPr lang="en-US" sz="1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All staff</a:t>
            </a:r>
            <a:endParaRPr dirty="0">
              <a:latin typeface="Open sans" panose="020B0606030504020204" pitchFamily="34" charset="0"/>
              <a:ea typeface="Open sans" panose="020B0606030504020204" pitchFamily="34" charset="0"/>
              <a:cs typeface="Open sans" panose="020B0606030504020204" pitchFamily="34" charset="0"/>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endParaRPr sz="1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p:txBody>
      </p:sp>
      <p:pic>
        <p:nvPicPr>
          <p:cNvPr id="305" name="Google Shape;305;p16"/>
          <p:cNvPicPr preferRelativeResize="0"/>
          <p:nvPr/>
        </p:nvPicPr>
        <p:blipFill rotWithShape="1">
          <a:blip r:embed="rId7">
            <a:alphaModFix/>
          </a:blip>
          <a:srcRect/>
          <a:stretch/>
        </p:blipFill>
        <p:spPr>
          <a:xfrm>
            <a:off x="9603198" y="5348951"/>
            <a:ext cx="1502004" cy="1126503"/>
          </a:xfrm>
          <a:prstGeom prst="rect">
            <a:avLst/>
          </a:prstGeom>
          <a:noFill/>
          <a:ln>
            <a:noFill/>
          </a:ln>
        </p:spPr>
      </p:pic>
      <p:grpSp>
        <p:nvGrpSpPr>
          <p:cNvPr id="20" name="Google Shape;279;p15">
            <a:extLst>
              <a:ext uri="{FF2B5EF4-FFF2-40B4-BE49-F238E27FC236}">
                <a16:creationId xmlns:a16="http://schemas.microsoft.com/office/drawing/2014/main" id="{8A2AE308-CA09-4442-9304-E5D12696399F}"/>
              </a:ext>
            </a:extLst>
          </p:cNvPr>
          <p:cNvGrpSpPr/>
          <p:nvPr/>
        </p:nvGrpSpPr>
        <p:grpSpPr>
          <a:xfrm>
            <a:off x="4710259" y="0"/>
            <a:ext cx="2789504" cy="2749932"/>
            <a:chOff x="3868223" y="1506"/>
            <a:chExt cx="1154823" cy="1154823"/>
          </a:xfrm>
          <a:solidFill>
            <a:srgbClr val="074136"/>
          </a:solidFill>
        </p:grpSpPr>
        <p:sp>
          <p:nvSpPr>
            <p:cNvPr id="21" name="Google Shape;280;p15">
              <a:extLst>
                <a:ext uri="{FF2B5EF4-FFF2-40B4-BE49-F238E27FC236}">
                  <a16:creationId xmlns:a16="http://schemas.microsoft.com/office/drawing/2014/main" id="{249BC867-EB7B-40D0-A9F2-39FC044A7AC1}"/>
                </a:ext>
              </a:extLst>
            </p:cNvPr>
            <p:cNvSpPr/>
            <p:nvPr/>
          </p:nvSpPr>
          <p:spPr>
            <a:xfrm>
              <a:off x="3868223" y="1506"/>
              <a:ext cx="1154823" cy="1154823"/>
            </a:xfrm>
            <a:prstGeom prst="ellipse">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Google Shape;281;p15">
              <a:extLst>
                <a:ext uri="{FF2B5EF4-FFF2-40B4-BE49-F238E27FC236}">
                  <a16:creationId xmlns:a16="http://schemas.microsoft.com/office/drawing/2014/main" id="{88204232-CC67-4153-9C69-C7758ACADA01}"/>
                </a:ext>
              </a:extLst>
            </p:cNvPr>
            <p:cNvSpPr/>
            <p:nvPr/>
          </p:nvSpPr>
          <p:spPr>
            <a:xfrm>
              <a:off x="4006728" y="238435"/>
              <a:ext cx="872414" cy="625677"/>
            </a:xfrm>
            <a:prstGeom prst="rect">
              <a:avLst/>
            </a:prstGeom>
            <a:grpFill/>
            <a:ln>
              <a:noFill/>
            </a:ln>
          </p:spPr>
          <p:txBody>
            <a:bodyPr spcFirstLastPara="1" wrap="square" lIns="8875" tIns="8875" rIns="8875" bIns="8875" anchor="ctr" anchorCtr="0">
              <a:noAutofit/>
            </a:bodyPr>
            <a:lstStyle/>
            <a:p>
              <a:pPr algn="ctr">
                <a:lnSpc>
                  <a:spcPct val="900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ndara"/>
                </a:rPr>
                <a:t>Professional Development</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41725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grpSp>
        <p:nvGrpSpPr>
          <p:cNvPr id="312" name="Google Shape;312;p17"/>
          <p:cNvGrpSpPr/>
          <p:nvPr/>
        </p:nvGrpSpPr>
        <p:grpSpPr>
          <a:xfrm>
            <a:off x="1501253" y="439429"/>
            <a:ext cx="3297633" cy="2989571"/>
            <a:chOff x="5422764" y="899021"/>
            <a:chExt cx="1154823" cy="1154823"/>
          </a:xfrm>
          <a:solidFill>
            <a:srgbClr val="B7C6D0"/>
          </a:solidFill>
        </p:grpSpPr>
        <p:sp>
          <p:nvSpPr>
            <p:cNvPr id="313" name="Google Shape;313;p17"/>
            <p:cNvSpPr/>
            <p:nvPr/>
          </p:nvSpPr>
          <p:spPr>
            <a:xfrm>
              <a:off x="5422764" y="899021"/>
              <a:ext cx="1154823" cy="1154823"/>
            </a:xfrm>
            <a:prstGeom prst="ellipse">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4" name="Google Shape;314;p17"/>
            <p:cNvSpPr/>
            <p:nvPr/>
          </p:nvSpPr>
          <p:spPr>
            <a:xfrm>
              <a:off x="5628279" y="1087766"/>
              <a:ext cx="789747" cy="765326"/>
            </a:xfrm>
            <a:prstGeom prst="rect">
              <a:avLst/>
            </a:prstGeom>
            <a:grpFill/>
            <a:ln>
              <a:noFill/>
            </a:ln>
          </p:spPr>
          <p:txBody>
            <a:bodyPr spcFirstLastPara="1" wrap="square" lIns="8875" tIns="8875" rIns="8875" bIns="8875" anchor="ctr" anchorCtr="0">
              <a:noAutofit/>
            </a:bodyPr>
            <a:lstStyle/>
            <a:p>
              <a:pPr algn="ctr">
                <a:lnSpc>
                  <a:spcPct val="900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ndara"/>
                </a:rPr>
                <a:t>On-site Technical Assistance</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15" name="Google Shape;315;p17"/>
          <p:cNvSpPr txBox="1"/>
          <p:nvPr/>
        </p:nvSpPr>
        <p:spPr>
          <a:xfrm>
            <a:off x="2325278" y="3591613"/>
            <a:ext cx="7400042" cy="2954615"/>
          </a:xfrm>
          <a:prstGeom prst="rect">
            <a:avLst/>
          </a:prstGeom>
          <a:noFill/>
          <a:ln>
            <a:noFill/>
          </a:ln>
        </p:spPr>
        <p:txBody>
          <a:bodyPr spcFirstLastPara="1" wrap="square" lIns="91425" tIns="45700" rIns="91425" bIns="45700" anchor="t" anchorCtr="0">
            <a:spAutoFit/>
          </a:bodyPr>
          <a:lstStyle/>
          <a:p>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Format: </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One TA visit per month per LEA</a:t>
            </a:r>
            <a:endParaRPr dirty="0">
              <a:latin typeface="Open sans" panose="020B0606030504020204" pitchFamily="34" charset="0"/>
              <a:ea typeface="Open sans" panose="020B0606030504020204" pitchFamily="34" charset="0"/>
              <a:cs typeface="Open sans" panose="020B0606030504020204" pitchFamily="34" charset="0"/>
            </a:endParaRPr>
          </a:p>
          <a:p>
            <a:endParaRPr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a:p>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Objective:</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Assist LEAs and schools in the implementation process. Coaching and TA are tailored to meet the specific needs of coaches, schools, and district to support initial adoption through sustained implementation of evidence-based practices.</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16" name="Google Shape;316;p17"/>
          <p:cNvPicPr preferRelativeResize="0"/>
          <p:nvPr/>
        </p:nvPicPr>
        <p:blipFill rotWithShape="1">
          <a:blip r:embed="rId3">
            <a:alphaModFix/>
          </a:blip>
          <a:srcRect/>
          <a:stretch/>
        </p:blipFill>
        <p:spPr>
          <a:xfrm>
            <a:off x="6489323" y="778794"/>
            <a:ext cx="3465706" cy="23108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93703-6C5B-426C-849F-86694186605D}"/>
              </a:ext>
            </a:extLst>
          </p:cNvPr>
          <p:cNvSpPr>
            <a:spLocks noGrp="1"/>
          </p:cNvSpPr>
          <p:nvPr>
            <p:ph type="title"/>
          </p:nvPr>
        </p:nvSpPr>
        <p:spPr>
          <a:xfrm>
            <a:off x="381636" y="210413"/>
            <a:ext cx="10972165" cy="1525827"/>
          </a:xfrm>
        </p:spPr>
        <p:txBody>
          <a:bodyPr>
            <a:normAutofit/>
          </a:bodyPr>
          <a:lstStyle/>
          <a:p>
            <a:r>
              <a:rPr lang="en-US" sz="5000" dirty="0">
                <a:solidFill>
                  <a:srgbClr val="2E415C"/>
                </a:solidFill>
                <a:latin typeface="Open Sans"/>
              </a:rPr>
              <a:t>Project Advancing Wellness and Resiliency in Education (AWARE) </a:t>
            </a:r>
          </a:p>
        </p:txBody>
      </p:sp>
      <p:sp>
        <p:nvSpPr>
          <p:cNvPr id="13" name="TextBox 12">
            <a:extLst>
              <a:ext uri="{FF2B5EF4-FFF2-40B4-BE49-F238E27FC236}">
                <a16:creationId xmlns:a16="http://schemas.microsoft.com/office/drawing/2014/main" id="{FC5E1411-0B52-4FED-A0C8-40615BE85158}"/>
              </a:ext>
            </a:extLst>
          </p:cNvPr>
          <p:cNvSpPr txBox="1"/>
          <p:nvPr/>
        </p:nvSpPr>
        <p:spPr>
          <a:xfrm>
            <a:off x="947737" y="2261772"/>
            <a:ext cx="10406064" cy="2923877"/>
          </a:xfrm>
          <a:prstGeom prst="rect">
            <a:avLst/>
          </a:prstGeom>
          <a:noFill/>
        </p:spPr>
        <p:txBody>
          <a:bodyPr wrap="square">
            <a:spAutoFit/>
          </a:bodyPr>
          <a:lstStyle/>
          <a:p>
            <a:r>
              <a:rPr lang="en-US" sz="2400" dirty="0">
                <a:solidFill>
                  <a:schemeClr val="dk1"/>
                </a:solidFill>
                <a:latin typeface="Open Sans"/>
                <a:ea typeface="Candara"/>
                <a:cs typeface="Arial" panose="020B0604020202020204" pitchFamily="34" charset="0"/>
                <a:sym typeface="Candara"/>
              </a:rPr>
              <a:t>P</a:t>
            </a:r>
            <a:r>
              <a:rPr lang="en-US" sz="2000" dirty="0">
                <a:solidFill>
                  <a:schemeClr val="dk1"/>
                </a:solidFill>
                <a:latin typeface="Open Sans"/>
                <a:ea typeface="Candara"/>
                <a:cs typeface="Arial" panose="020B0604020202020204" pitchFamily="34" charset="0"/>
                <a:sym typeface="Candara"/>
              </a:rPr>
              <a:t>urpose:</a:t>
            </a:r>
            <a:endParaRPr lang="en-US" sz="2000" dirty="0">
              <a:latin typeface="Open Sans"/>
              <a:cs typeface="Arial" panose="020B0604020202020204" pitchFamily="34" charset="0"/>
            </a:endParaRPr>
          </a:p>
          <a:p>
            <a:r>
              <a:rPr lang="en-US" sz="2000" dirty="0">
                <a:solidFill>
                  <a:schemeClr val="dk1"/>
                </a:solidFill>
                <a:latin typeface="Open Sans"/>
                <a:ea typeface="Candara"/>
                <a:cs typeface="Arial" panose="020B0604020202020204" pitchFamily="34" charset="0"/>
                <a:sym typeface="Candara"/>
              </a:rPr>
              <a:t>To build or expand the capacity of State Education and Mental Health Agencies, related to overseeing school-aged youth programs and services, within three local education agencies, to:</a:t>
            </a:r>
            <a:endParaRPr lang="en-US" sz="2000" dirty="0">
              <a:latin typeface="Open Sans"/>
              <a:cs typeface="Arial" panose="020B0604020202020204" pitchFamily="34" charset="0"/>
            </a:endParaRPr>
          </a:p>
          <a:p>
            <a:pPr marL="342891" indent="-330192">
              <a:buClr>
                <a:schemeClr val="dk1"/>
              </a:buClr>
              <a:buSzPts val="1600"/>
              <a:buFont typeface="Calibri"/>
              <a:buAutoNum type="arabicPeriod"/>
            </a:pPr>
            <a:r>
              <a:rPr lang="en-US" sz="2000" dirty="0">
                <a:solidFill>
                  <a:schemeClr val="dk1"/>
                </a:solidFill>
                <a:latin typeface="Open Sans"/>
                <a:ea typeface="Candara"/>
                <a:cs typeface="Arial" panose="020B0604020202020204" pitchFamily="34" charset="0"/>
                <a:sym typeface="Candara"/>
              </a:rPr>
              <a:t>Increase awareness of mental health issues among school-aged youth;</a:t>
            </a:r>
            <a:endParaRPr lang="en-US" sz="2000" dirty="0">
              <a:latin typeface="Open Sans"/>
              <a:cs typeface="Arial" panose="020B0604020202020204" pitchFamily="34" charset="0"/>
            </a:endParaRPr>
          </a:p>
          <a:p>
            <a:pPr marL="342891" indent="-330192">
              <a:buClr>
                <a:schemeClr val="dk1"/>
              </a:buClr>
              <a:buSzPts val="1600"/>
              <a:buFont typeface="Calibri"/>
              <a:buAutoNum type="arabicPeriod"/>
            </a:pPr>
            <a:r>
              <a:rPr lang="en-US" sz="2000" dirty="0">
                <a:solidFill>
                  <a:schemeClr val="dk1"/>
                </a:solidFill>
                <a:latin typeface="Open Sans"/>
                <a:ea typeface="Candara"/>
                <a:cs typeface="Arial" panose="020B0604020202020204" pitchFamily="34" charset="0"/>
                <a:sym typeface="Candara"/>
              </a:rPr>
              <a:t>Provide training for school personnel and other adults who interact with school-aged youth to detect and respond to mental health issues; and</a:t>
            </a:r>
            <a:endParaRPr lang="en-US" sz="2000" dirty="0">
              <a:latin typeface="Open Sans"/>
              <a:cs typeface="Arial" panose="020B0604020202020204" pitchFamily="34" charset="0"/>
            </a:endParaRPr>
          </a:p>
          <a:p>
            <a:pPr marL="342891" indent="-330192">
              <a:buClr>
                <a:schemeClr val="dk1"/>
              </a:buClr>
              <a:buSzPts val="1600"/>
              <a:buFont typeface="Calibri"/>
              <a:buAutoNum type="arabicPeriod"/>
            </a:pPr>
            <a:r>
              <a:rPr lang="en-US" sz="2000" dirty="0">
                <a:solidFill>
                  <a:schemeClr val="dk1"/>
                </a:solidFill>
                <a:latin typeface="Open Sans"/>
                <a:ea typeface="Candara"/>
                <a:cs typeface="Arial" panose="020B0604020202020204" pitchFamily="34" charset="0"/>
                <a:sym typeface="Candara"/>
              </a:rPr>
              <a:t>Connect school-aged youth and their families, who may have behavioral health issues, to needed services.</a:t>
            </a:r>
            <a:endParaRPr lang="en-US" sz="2000" dirty="0">
              <a:latin typeface="Open Sans"/>
              <a:cs typeface="Arial" panose="020B0604020202020204" pitchFamily="34" charset="0"/>
            </a:endParaRPr>
          </a:p>
        </p:txBody>
      </p:sp>
      <p:pic>
        <p:nvPicPr>
          <p:cNvPr id="7" name="Picture 6">
            <a:extLst>
              <a:ext uri="{FF2B5EF4-FFF2-40B4-BE49-F238E27FC236}">
                <a16:creationId xmlns:a16="http://schemas.microsoft.com/office/drawing/2014/main" id="{802323B2-1C22-4AC0-8CAD-D74EBD2E3B89}"/>
              </a:ext>
            </a:extLst>
          </p:cNvPr>
          <p:cNvPicPr>
            <a:picLocks noChangeAspect="1"/>
          </p:cNvPicPr>
          <p:nvPr/>
        </p:nvPicPr>
        <p:blipFill>
          <a:blip r:embed="rId3"/>
          <a:stretch>
            <a:fillRect/>
          </a:stretch>
        </p:blipFill>
        <p:spPr>
          <a:xfrm rot="16200000" flipH="1">
            <a:off x="8343901" y="3009903"/>
            <a:ext cx="6858001" cy="838199"/>
          </a:xfrm>
          <a:prstGeom prst="rect">
            <a:avLst/>
          </a:prstGeom>
        </p:spPr>
      </p:pic>
    </p:spTree>
    <p:extLst>
      <p:ext uri="{BB962C8B-B14F-4D97-AF65-F5344CB8AC3E}">
        <p14:creationId xmlns:p14="http://schemas.microsoft.com/office/powerpoint/2010/main" val="387717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18"/>
          <p:cNvPicPr preferRelativeResize="0"/>
          <p:nvPr/>
        </p:nvPicPr>
        <p:blipFill rotWithShape="1">
          <a:blip r:embed="rId3">
            <a:alphaModFix/>
          </a:blip>
          <a:srcRect/>
          <a:stretch/>
        </p:blipFill>
        <p:spPr>
          <a:xfrm>
            <a:off x="3034462" y="3801718"/>
            <a:ext cx="5024753" cy="2763485"/>
          </a:xfrm>
          <a:prstGeom prst="rect">
            <a:avLst/>
          </a:prstGeom>
          <a:noFill/>
          <a:ln>
            <a:noFill/>
          </a:ln>
        </p:spPr>
      </p:pic>
      <p:grpSp>
        <p:nvGrpSpPr>
          <p:cNvPr id="325" name="Google Shape;325;p18"/>
          <p:cNvGrpSpPr/>
          <p:nvPr/>
        </p:nvGrpSpPr>
        <p:grpSpPr>
          <a:xfrm>
            <a:off x="1187355" y="387634"/>
            <a:ext cx="3626601" cy="3556570"/>
            <a:chOff x="5422764" y="2694050"/>
            <a:chExt cx="1154823" cy="1154823"/>
          </a:xfrm>
          <a:solidFill>
            <a:srgbClr val="FCC74B"/>
          </a:solidFill>
        </p:grpSpPr>
        <p:sp>
          <p:nvSpPr>
            <p:cNvPr id="326" name="Google Shape;326;p18"/>
            <p:cNvSpPr/>
            <p:nvPr/>
          </p:nvSpPr>
          <p:spPr>
            <a:xfrm>
              <a:off x="5422764" y="2694050"/>
              <a:ext cx="1154823" cy="1154823"/>
            </a:xfrm>
            <a:prstGeom prst="ellipse">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7" name="Google Shape;327;p18"/>
            <p:cNvSpPr/>
            <p:nvPr/>
          </p:nvSpPr>
          <p:spPr>
            <a:xfrm>
              <a:off x="5600945" y="2863170"/>
              <a:ext cx="807522" cy="818416"/>
            </a:xfrm>
            <a:prstGeom prst="rect">
              <a:avLst/>
            </a:prstGeom>
            <a:grpFill/>
            <a:ln>
              <a:noFill/>
            </a:ln>
          </p:spPr>
          <p:txBody>
            <a:bodyPr spcFirstLastPara="1" wrap="square" lIns="8875" tIns="8875" rIns="8875" bIns="8875" anchor="ctr" anchorCtr="0">
              <a:noAutofit/>
            </a:bodyPr>
            <a:lstStyle/>
            <a:p>
              <a:pPr algn="ctr">
                <a:lnSpc>
                  <a:spcPct val="900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ndara"/>
                </a:rPr>
                <a:t>Community Outreach Events</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28" name="Google Shape;328;p18"/>
          <p:cNvSpPr txBox="1"/>
          <p:nvPr/>
        </p:nvSpPr>
        <p:spPr>
          <a:xfrm>
            <a:off x="5636188" y="804923"/>
            <a:ext cx="5651248" cy="3139281"/>
          </a:xfrm>
          <a:prstGeom prst="rect">
            <a:avLst/>
          </a:prstGeom>
          <a:noFill/>
          <a:ln>
            <a:noFill/>
          </a:ln>
        </p:spPr>
        <p:txBody>
          <a:bodyPr spcFirstLastPara="1" wrap="square" lIns="91425" tIns="45700" rIns="91425" bIns="45700" anchor="t" anchorCtr="0">
            <a:spAutoFit/>
          </a:bodyPr>
          <a:lstStyle/>
          <a:p>
            <a:r>
              <a:rPr lang="en-US" sz="22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Objective:</a:t>
            </a:r>
            <a:r>
              <a:rPr lang="en-US" sz="22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Educate the surrounding community in each identified LEA, in schools’ behavior framework, mental health awareness strategies, and suicide prevention strategies. In addition to understanding mental health and suicide prevention, ensure community members know where to access assistance for an emotional crisis or mental health need. </a:t>
            </a:r>
            <a:endParaRPr sz="22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grpSp>
        <p:nvGrpSpPr>
          <p:cNvPr id="336" name="Google Shape;336;p19"/>
          <p:cNvGrpSpPr/>
          <p:nvPr/>
        </p:nvGrpSpPr>
        <p:grpSpPr>
          <a:xfrm>
            <a:off x="1942531" y="181467"/>
            <a:ext cx="3516198" cy="3403076"/>
            <a:chOff x="3886102" y="3591565"/>
            <a:chExt cx="1154823" cy="1154823"/>
          </a:xfrm>
        </p:grpSpPr>
        <p:sp>
          <p:nvSpPr>
            <p:cNvPr id="337" name="Google Shape;337;p19"/>
            <p:cNvSpPr/>
            <p:nvPr/>
          </p:nvSpPr>
          <p:spPr>
            <a:xfrm>
              <a:off x="3886102" y="3591565"/>
              <a:ext cx="1154823" cy="1154823"/>
            </a:xfrm>
            <a:prstGeom prst="ellipse">
              <a:avLst/>
            </a:prstGeom>
            <a:solidFill>
              <a:srgbClr val="DB305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8" name="Google Shape;338;p19"/>
            <p:cNvSpPr/>
            <p:nvPr/>
          </p:nvSpPr>
          <p:spPr>
            <a:xfrm>
              <a:off x="3974588" y="3724708"/>
              <a:ext cx="977851" cy="826114"/>
            </a:xfrm>
            <a:prstGeom prst="rect">
              <a:avLst/>
            </a:prstGeom>
            <a:noFill/>
            <a:ln>
              <a:noFill/>
            </a:ln>
          </p:spPr>
          <p:txBody>
            <a:bodyPr spcFirstLastPara="1" wrap="square" lIns="8875" tIns="8875" rIns="8875" bIns="8875" anchor="ctr" anchorCtr="0">
              <a:noAutofit/>
            </a:bodyPr>
            <a:lstStyle/>
            <a:p>
              <a:pPr algn="ctr">
                <a:lnSpc>
                  <a:spcPct val="900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ndara"/>
                </a:rPr>
                <a:t>Implementation Evaluations and Data Collection/Analysis</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39" name="Google Shape;339;p19"/>
          <p:cNvSpPr txBox="1"/>
          <p:nvPr/>
        </p:nvSpPr>
        <p:spPr>
          <a:xfrm>
            <a:off x="2776240" y="4368799"/>
            <a:ext cx="6334812" cy="1569620"/>
          </a:xfrm>
          <a:prstGeom prst="rect">
            <a:avLst/>
          </a:prstGeom>
          <a:noFill/>
          <a:ln>
            <a:noFill/>
          </a:ln>
        </p:spPr>
        <p:txBody>
          <a:bodyPr spcFirstLastPara="1" wrap="square" lIns="91425" tIns="45700" rIns="91425" bIns="45700" anchor="t" anchorCtr="0">
            <a:spAutoFit/>
          </a:bodyPr>
          <a:lstStyle/>
          <a:p>
            <a:r>
              <a:rPr lang="en-US" sz="24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Objective:</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Ongoing evaluation and assessment of implementation process to guide the application of evidence-based practices</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40" name="Google Shape;340;p19"/>
          <p:cNvPicPr preferRelativeResize="0"/>
          <p:nvPr/>
        </p:nvPicPr>
        <p:blipFill rotWithShape="1">
          <a:blip r:embed="rId3">
            <a:alphaModFix/>
          </a:blip>
          <a:srcRect/>
          <a:stretch/>
        </p:blipFill>
        <p:spPr>
          <a:xfrm>
            <a:off x="5943646" y="440704"/>
            <a:ext cx="4036400" cy="314383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p20"/>
          <p:cNvGrpSpPr/>
          <p:nvPr/>
        </p:nvGrpSpPr>
        <p:grpSpPr>
          <a:xfrm>
            <a:off x="8120418" y="541711"/>
            <a:ext cx="2739104" cy="2700523"/>
            <a:chOff x="2313682" y="2694050"/>
            <a:chExt cx="1154823" cy="1154823"/>
          </a:xfrm>
          <a:solidFill>
            <a:srgbClr val="2E415C"/>
          </a:solidFill>
        </p:grpSpPr>
        <p:sp>
          <p:nvSpPr>
            <p:cNvPr id="349" name="Google Shape;349;p20"/>
            <p:cNvSpPr/>
            <p:nvPr/>
          </p:nvSpPr>
          <p:spPr>
            <a:xfrm>
              <a:off x="2313682" y="2694050"/>
              <a:ext cx="1154823" cy="1154823"/>
            </a:xfrm>
            <a:prstGeom prst="ellipse">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solidFill>
                  <a:schemeClr val="bg1"/>
                </a:solidFill>
              </a:endParaRPr>
            </a:p>
          </p:txBody>
        </p:sp>
        <p:sp>
          <p:nvSpPr>
            <p:cNvPr id="350" name="Google Shape;350;p20"/>
            <p:cNvSpPr/>
            <p:nvPr/>
          </p:nvSpPr>
          <p:spPr>
            <a:xfrm>
              <a:off x="2482802" y="2863170"/>
              <a:ext cx="816583" cy="816583"/>
            </a:xfrm>
            <a:prstGeom prst="rect">
              <a:avLst/>
            </a:prstGeom>
            <a:grpFill/>
            <a:ln>
              <a:noFill/>
            </a:ln>
          </p:spPr>
          <p:txBody>
            <a:bodyPr spcFirstLastPara="1" wrap="square" lIns="8875" tIns="8875" rIns="8875" bIns="8875" anchor="ctr" anchorCtr="0">
              <a:noAutofit/>
            </a:bodyPr>
            <a:lstStyle/>
            <a:p>
              <a:pPr algn="ctr">
                <a:lnSpc>
                  <a:spcPct val="900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ndara"/>
                </a:rPr>
                <a:t>On-site Clinician</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53" name="Google Shape;353;p20"/>
          <p:cNvSpPr txBox="1"/>
          <p:nvPr/>
        </p:nvSpPr>
        <p:spPr>
          <a:xfrm>
            <a:off x="2117974" y="3350525"/>
            <a:ext cx="7371996" cy="1908174"/>
          </a:xfrm>
          <a:prstGeom prst="rect">
            <a:avLst/>
          </a:prstGeom>
          <a:noFill/>
          <a:ln>
            <a:noFill/>
          </a:ln>
        </p:spPr>
        <p:txBody>
          <a:bodyPr spcFirstLastPara="1" wrap="square" lIns="91425" tIns="45700" rIns="91425" bIns="45700" anchor="t" anchorCtr="0">
            <a:spAutoFit/>
          </a:bodyPr>
          <a:lstStyle/>
          <a:p>
            <a:r>
              <a:rPr lang="en-US"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Objective:</a:t>
            </a: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Increase access to mental health services and reduce stigma associated with seeking help. As an extension of your support staff, the on-site clinician will:</a:t>
            </a:r>
            <a:endParaRPr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chemeClr val="dk1"/>
              </a:buClr>
              <a:buSzPts val="1600"/>
              <a:buFont typeface="Arial"/>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Participate in student meetings, as well as district trainings and meetings</a:t>
            </a:r>
            <a:endParaRPr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chemeClr val="dk1"/>
              </a:buClr>
              <a:buSzPts val="1600"/>
              <a:buFont typeface="Arial"/>
              <a:buChar char="•"/>
            </a:pP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Be accessible to students, staff, and families (we encourage you to consider a central location)</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endParaRPr>
          </a:p>
        </p:txBody>
      </p:sp>
      <p:sp>
        <p:nvSpPr>
          <p:cNvPr id="354" name="Google Shape;354;p20"/>
          <p:cNvSpPr txBox="1"/>
          <p:nvPr/>
        </p:nvSpPr>
        <p:spPr>
          <a:xfrm>
            <a:off x="1008512" y="1583911"/>
            <a:ext cx="6701051" cy="1754286"/>
          </a:xfrm>
          <a:prstGeom prst="rect">
            <a:avLst/>
          </a:prstGeom>
          <a:noFill/>
          <a:ln>
            <a:noFill/>
          </a:ln>
        </p:spPr>
        <p:txBody>
          <a:bodyPr spcFirstLastPara="1" wrap="square" lIns="91425" tIns="45700" rIns="91425" bIns="45700" anchor="t" anchorCtr="0">
            <a:spAutoFit/>
          </a:bodyPr>
          <a:lstStyle/>
          <a:p>
            <a:r>
              <a:rPr lang="en-US"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ID-AWARE Project is embedding a full-time licensed clinician into your district, which will:</a:t>
            </a:r>
            <a:endParaRPr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chemeClr val="dk1"/>
              </a:buClr>
              <a:buSzPts val="1800"/>
              <a:buFont typeface="Arial"/>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Reduce the burden on school counselors</a:t>
            </a:r>
            <a:endParaRPr dirty="0">
              <a:latin typeface="Open sans" panose="020B0606030504020204" pitchFamily="34" charset="0"/>
              <a:ea typeface="Open sans" panose="020B0606030504020204" pitchFamily="34" charset="0"/>
              <a:cs typeface="Open sans" panose="020B0606030504020204" pitchFamily="34" charset="0"/>
            </a:endParaRPr>
          </a:p>
          <a:p>
            <a:pPr marL="342900" indent="-342900">
              <a:buClr>
                <a:schemeClr val="dk1"/>
              </a:buClr>
              <a:buSzPts val="1800"/>
              <a:buFont typeface="Arial"/>
              <a:buChar char="•"/>
            </a:pPr>
            <a:r>
              <a:rPr lang="en-US"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Bolster support by encouraging students and their families to visit your on-site clinician for emotional or mental health crisis</a:t>
            </a: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21"/>
          <p:cNvGrpSpPr/>
          <p:nvPr/>
        </p:nvGrpSpPr>
        <p:grpSpPr>
          <a:xfrm>
            <a:off x="4710262" y="818865"/>
            <a:ext cx="2903455" cy="2865748"/>
            <a:chOff x="2313682" y="899021"/>
            <a:chExt cx="1154823" cy="1154823"/>
          </a:xfrm>
          <a:solidFill>
            <a:srgbClr val="3D7D93"/>
          </a:solidFill>
        </p:grpSpPr>
        <p:sp>
          <p:nvSpPr>
            <p:cNvPr id="361" name="Google Shape;361;p21"/>
            <p:cNvSpPr/>
            <p:nvPr/>
          </p:nvSpPr>
          <p:spPr>
            <a:xfrm>
              <a:off x="2313682" y="899021"/>
              <a:ext cx="1154823" cy="1154823"/>
            </a:xfrm>
            <a:prstGeom prst="ellipse">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solidFill>
                  <a:schemeClr val="bg1"/>
                </a:solidFill>
              </a:endParaRPr>
            </a:p>
          </p:txBody>
        </p:sp>
        <p:sp>
          <p:nvSpPr>
            <p:cNvPr id="362" name="Google Shape;362;p21"/>
            <p:cNvSpPr/>
            <p:nvPr/>
          </p:nvSpPr>
          <p:spPr>
            <a:xfrm>
              <a:off x="2517456" y="1126436"/>
              <a:ext cx="759958" cy="739119"/>
            </a:xfrm>
            <a:prstGeom prst="rect">
              <a:avLst/>
            </a:prstGeom>
            <a:grpFill/>
            <a:ln>
              <a:noFill/>
            </a:ln>
          </p:spPr>
          <p:txBody>
            <a:bodyPr spcFirstLastPara="1" wrap="square" lIns="8875" tIns="8875" rIns="8875" bIns="8875" anchor="ctr" anchorCtr="0">
              <a:noAutofit/>
            </a:bodyPr>
            <a:lstStyle/>
            <a:p>
              <a:pPr algn="ctr">
                <a:lnSpc>
                  <a:spcPct val="90000"/>
                </a:lnSpc>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ndara"/>
                </a:rPr>
                <a:t>Resources </a:t>
              </a:r>
              <a:endParaRPr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363" name="Google Shape;363;p21"/>
          <p:cNvSpPr txBox="1"/>
          <p:nvPr/>
        </p:nvSpPr>
        <p:spPr>
          <a:xfrm>
            <a:off x="2458871" y="3946295"/>
            <a:ext cx="7274257" cy="2616060"/>
          </a:xfrm>
          <a:prstGeom prst="rect">
            <a:avLst/>
          </a:prstGeom>
          <a:noFill/>
          <a:ln>
            <a:noFill/>
          </a:ln>
        </p:spPr>
        <p:txBody>
          <a:bodyPr spcFirstLastPara="1" wrap="square" lIns="91425" tIns="45700" rIns="91425" bIns="45700" anchor="t" anchorCtr="0">
            <a:spAutoFit/>
          </a:bodyPr>
          <a:lstStyle/>
          <a:p>
            <a:pPr algn="ctr"/>
            <a:r>
              <a:rPr lang="en-US"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Statewide School Mental Health Website</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Objective: The creation of the ID-AWARE Online Information Portal will assist LEAs in their implementation of PBIS, as well as solidifying their ISF. The Information Portal will also help to scale up and to create sustainability of these efforts, as LEAs around the state will have access to, but not limited to, the following: professional development training materials, instructional videos, local examples of PBIS and ISF implementation, domain to network with other educators and mental health providers throughout the state and beyond. </a:t>
            </a:r>
          </a:p>
          <a:p>
            <a:pPr algn="ctr"/>
            <a:r>
              <a:rPr lang="en-US" sz="16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hlinkClick r:id="rId3"/>
              </a:rPr>
              <a:t>www.idahoschoolmentalhealth.org</a:t>
            </a:r>
            <a:r>
              <a:rPr lang="en-US" sz="16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 </a:t>
            </a:r>
            <a:endParaRPr b="1" dirty="0">
              <a:latin typeface="Open sans" panose="020B0606030504020204" pitchFamily="34" charset="0"/>
              <a:ea typeface="Open sans" panose="020B0606030504020204" pitchFamily="34" charset="0"/>
              <a:cs typeface="Open sans" panose="020B0606030504020204" pitchFamily="34" charset="0"/>
            </a:endParaRPr>
          </a:p>
        </p:txBody>
      </p:sp>
      <p:sp>
        <p:nvSpPr>
          <p:cNvPr id="364" name="Google Shape;364;p21"/>
          <p:cNvSpPr txBox="1"/>
          <p:nvPr/>
        </p:nvSpPr>
        <p:spPr>
          <a:xfrm>
            <a:off x="1281647" y="1298848"/>
            <a:ext cx="3296638" cy="1354176"/>
          </a:xfrm>
          <a:prstGeom prst="rect">
            <a:avLst/>
          </a:prstGeom>
          <a:noFill/>
          <a:ln>
            <a:noFill/>
          </a:ln>
        </p:spPr>
        <p:txBody>
          <a:bodyPr spcFirstLastPara="1" wrap="square" lIns="91425" tIns="45700" rIns="91425" bIns="45700" anchor="t" anchorCtr="0">
            <a:spAutoFit/>
          </a:bodyPr>
          <a:lstStyle/>
          <a:p>
            <a:pPr algn="ctr"/>
            <a:r>
              <a:rPr lang="en-US"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LEA Stipend</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This stipend will cover all project expenses (i.e., implementation materials, substitutes, travel, stipends, etc.) </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65" name="Google Shape;365;p21"/>
          <p:cNvSpPr txBox="1"/>
          <p:nvPr/>
        </p:nvSpPr>
        <p:spPr>
          <a:xfrm>
            <a:off x="8153822" y="1304581"/>
            <a:ext cx="3235950" cy="1396011"/>
          </a:xfrm>
          <a:prstGeom prst="rect">
            <a:avLst/>
          </a:prstGeom>
          <a:noFill/>
          <a:ln>
            <a:noFill/>
          </a:ln>
        </p:spPr>
        <p:txBody>
          <a:bodyPr spcFirstLastPara="1" wrap="square" lIns="91425" tIns="45700" rIns="91425" bIns="45700" anchor="t" anchorCtr="0">
            <a:spAutoFit/>
          </a:bodyPr>
          <a:lstStyle/>
          <a:p>
            <a:pPr algn="ctr"/>
            <a:r>
              <a:rPr lang="en-US" b="1" u="sng"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Conference Registration</a:t>
            </a:r>
            <a:endParaRPr dirty="0">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ndara"/>
              </a:rPr>
              <a:t>Opportunities to attend conferences at the state and national levels</a:t>
            </a:r>
            <a:endParaRPr dirty="0">
              <a:latin typeface="Open sans" panose="020B0606030504020204" pitchFamily="34" charset="0"/>
              <a:ea typeface="Open sans" panose="020B0606030504020204" pitchFamily="34" charset="0"/>
              <a:cs typeface="Open sans" panose="020B0606030504020204" pitchFamily="34" charset="0"/>
            </a:endParaRPr>
          </a:p>
          <a:p>
            <a:pPr algn="ctr"/>
            <a:endParaRPr b="1" u="sng" dirty="0">
              <a:solidFill>
                <a:schemeClr val="dk1"/>
              </a:solidFill>
              <a:latin typeface="Candara"/>
              <a:ea typeface="Candara"/>
              <a:cs typeface="Candara"/>
              <a:sym typeface="Candar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177DDA2-514C-43E7-B2F3-80D40F9A3B2A}"/>
              </a:ext>
            </a:extLst>
          </p:cNvPr>
          <p:cNvGraphicFramePr/>
          <p:nvPr/>
        </p:nvGraphicFramePr>
        <p:xfrm>
          <a:off x="1184564" y="598393"/>
          <a:ext cx="11007436" cy="6522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E4AACCA5-15F6-4DB0-B961-2EC02207AA8D}"/>
              </a:ext>
            </a:extLst>
          </p:cNvPr>
          <p:cNvSpPr txBox="1"/>
          <p:nvPr/>
        </p:nvSpPr>
        <p:spPr>
          <a:xfrm>
            <a:off x="255407" y="598393"/>
            <a:ext cx="8136836" cy="861774"/>
          </a:xfrm>
          <a:prstGeom prst="rect">
            <a:avLst/>
          </a:prstGeom>
          <a:noFill/>
        </p:spPr>
        <p:txBody>
          <a:bodyPr wrap="square" rtlCol="0">
            <a:spAutoFit/>
          </a:bodyPr>
          <a:lstStyle/>
          <a:p>
            <a:r>
              <a:rPr lang="en-US" sz="5000" dirty="0">
                <a:solidFill>
                  <a:srgbClr val="2E415C"/>
                </a:solidFill>
                <a:latin typeface="Opem"/>
              </a:rPr>
              <a:t>The Clinician’s Role</a:t>
            </a:r>
          </a:p>
        </p:txBody>
      </p:sp>
      <p:pic>
        <p:nvPicPr>
          <p:cNvPr id="7" name="Picture 6">
            <a:extLst>
              <a:ext uri="{FF2B5EF4-FFF2-40B4-BE49-F238E27FC236}">
                <a16:creationId xmlns:a16="http://schemas.microsoft.com/office/drawing/2014/main" id="{8834AA54-1B16-4CC0-80FA-5C622125F644}"/>
              </a:ext>
            </a:extLst>
          </p:cNvPr>
          <p:cNvPicPr>
            <a:picLocks noChangeAspect="1"/>
          </p:cNvPicPr>
          <p:nvPr/>
        </p:nvPicPr>
        <p:blipFill>
          <a:blip r:embed="rId8"/>
          <a:stretch>
            <a:fillRect/>
          </a:stretch>
        </p:blipFill>
        <p:spPr>
          <a:xfrm>
            <a:off x="0" y="-3313"/>
            <a:ext cx="12192000" cy="798576"/>
          </a:xfrm>
          <a:prstGeom prst="rect">
            <a:avLst/>
          </a:prstGeom>
        </p:spPr>
      </p:pic>
    </p:spTree>
    <p:extLst>
      <p:ext uri="{BB962C8B-B14F-4D97-AF65-F5344CB8AC3E}">
        <p14:creationId xmlns:p14="http://schemas.microsoft.com/office/powerpoint/2010/main" val="850303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F3EBDF-EDF2-4ADD-A45D-134D41F04C4A}"/>
              </a:ext>
            </a:extLst>
          </p:cNvPr>
          <p:cNvSpPr>
            <a:spLocks noGrp="1"/>
          </p:cNvSpPr>
          <p:nvPr>
            <p:ph idx="1"/>
          </p:nvPr>
        </p:nvSpPr>
        <p:spPr>
          <a:xfrm>
            <a:off x="648017" y="1825625"/>
            <a:ext cx="4933633" cy="4351338"/>
          </a:xfrm>
        </p:spPr>
        <p:txBody>
          <a:bodyPr>
            <a:normAutofit lnSpcReduction="10000"/>
          </a:bodyPr>
          <a:lstStyle/>
          <a:p>
            <a:r>
              <a:rPr lang="en-US" dirty="0"/>
              <a:t>Process for Identifying and Selecting a Mental Health Agency/Clinician</a:t>
            </a:r>
          </a:p>
          <a:p>
            <a:endParaRPr lang="en-US" dirty="0"/>
          </a:p>
          <a:p>
            <a:r>
              <a:rPr lang="en-US" dirty="0"/>
              <a:t>Mental Health Agency Interview Questions</a:t>
            </a:r>
          </a:p>
          <a:p>
            <a:endParaRPr lang="en-US" dirty="0"/>
          </a:p>
          <a:p>
            <a:r>
              <a:rPr lang="en-US" dirty="0"/>
              <a:t>Scope of Work Examples</a:t>
            </a:r>
          </a:p>
          <a:p>
            <a:pPr lvl="1"/>
            <a:r>
              <a:rPr lang="en-US" dirty="0"/>
              <a:t>Mental Health Agency</a:t>
            </a:r>
          </a:p>
          <a:p>
            <a:pPr lvl="1"/>
            <a:r>
              <a:rPr lang="en-US" dirty="0"/>
              <a:t>Clinician</a:t>
            </a:r>
          </a:p>
        </p:txBody>
      </p:sp>
      <p:sp>
        <p:nvSpPr>
          <p:cNvPr id="4" name="Title 1">
            <a:extLst>
              <a:ext uri="{FF2B5EF4-FFF2-40B4-BE49-F238E27FC236}">
                <a16:creationId xmlns:a16="http://schemas.microsoft.com/office/drawing/2014/main" id="{915D209F-5C08-4E25-8827-68421672C08C}"/>
              </a:ext>
            </a:extLst>
          </p:cNvPr>
          <p:cNvSpPr txBox="1">
            <a:spLocks/>
          </p:cNvSpPr>
          <p:nvPr/>
        </p:nvSpPr>
        <p:spPr>
          <a:xfrm>
            <a:off x="381635" y="573516"/>
            <a:ext cx="10972165" cy="1142137"/>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Idaho AWARE Resources for Clinician Integration</a:t>
            </a:r>
          </a:p>
        </p:txBody>
      </p:sp>
      <p:pic>
        <p:nvPicPr>
          <p:cNvPr id="5" name="Picture 4">
            <a:extLst>
              <a:ext uri="{FF2B5EF4-FFF2-40B4-BE49-F238E27FC236}">
                <a16:creationId xmlns:a16="http://schemas.microsoft.com/office/drawing/2014/main" id="{568C5E99-89C0-4817-8544-121BEC9E9C7E}"/>
              </a:ext>
            </a:extLst>
          </p:cNvPr>
          <p:cNvPicPr>
            <a:picLocks noChangeAspect="1"/>
          </p:cNvPicPr>
          <p:nvPr/>
        </p:nvPicPr>
        <p:blipFill>
          <a:blip r:embed="rId3"/>
          <a:stretch>
            <a:fillRect/>
          </a:stretch>
        </p:blipFill>
        <p:spPr>
          <a:xfrm rot="16200000" flipH="1">
            <a:off x="8343901" y="3009903"/>
            <a:ext cx="6858001" cy="838199"/>
          </a:xfrm>
          <a:prstGeom prst="rect">
            <a:avLst/>
          </a:prstGeom>
        </p:spPr>
      </p:pic>
      <p:sp>
        <p:nvSpPr>
          <p:cNvPr id="6" name="Content Placeholder 2">
            <a:extLst>
              <a:ext uri="{FF2B5EF4-FFF2-40B4-BE49-F238E27FC236}">
                <a16:creationId xmlns:a16="http://schemas.microsoft.com/office/drawing/2014/main" id="{9D7EA1A0-0496-4D25-B92F-7EEE9A7FDD91}"/>
              </a:ext>
            </a:extLst>
          </p:cNvPr>
          <p:cNvSpPr txBox="1">
            <a:spLocks/>
          </p:cNvSpPr>
          <p:nvPr/>
        </p:nvSpPr>
        <p:spPr>
          <a:xfrm>
            <a:off x="5867717" y="1825625"/>
            <a:ext cx="52578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Parental Consents for Data Collection</a:t>
            </a:r>
          </a:p>
          <a:p>
            <a:endParaRPr lang="en-US" dirty="0"/>
          </a:p>
          <a:p>
            <a:r>
              <a:rPr lang="en-US" dirty="0"/>
              <a:t>Budget Plan Examples for Embedding Clinicians</a:t>
            </a:r>
          </a:p>
          <a:p>
            <a:endParaRPr lang="en-US" dirty="0"/>
          </a:p>
          <a:p>
            <a:r>
              <a:rPr lang="en-US" dirty="0"/>
              <a:t>Idaho School Mental Health Portal </a:t>
            </a:r>
          </a:p>
          <a:p>
            <a:pPr lvl="1"/>
            <a:r>
              <a:rPr lang="en-US" dirty="0"/>
              <a:t>Healthy Minds Partnership Roadmap</a:t>
            </a:r>
          </a:p>
          <a:p>
            <a:endParaRPr lang="en-US" dirty="0"/>
          </a:p>
        </p:txBody>
      </p:sp>
    </p:spTree>
    <p:extLst>
      <p:ext uri="{BB962C8B-B14F-4D97-AF65-F5344CB8AC3E}">
        <p14:creationId xmlns:p14="http://schemas.microsoft.com/office/powerpoint/2010/main" val="1498214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71" name="Google Shape;71;p15"/>
          <p:cNvSpPr txBox="1"/>
          <p:nvPr/>
        </p:nvSpPr>
        <p:spPr>
          <a:xfrm>
            <a:off x="381634" y="973326"/>
            <a:ext cx="10610215" cy="5602148"/>
          </a:xfrm>
          <a:prstGeom prst="rect">
            <a:avLst/>
          </a:prstGeom>
          <a:noFill/>
          <a:ln>
            <a:noFill/>
          </a:ln>
        </p:spPr>
        <p:txBody>
          <a:bodyPr spcFirstLastPara="1" wrap="square" lIns="121900" tIns="60933" rIns="121900" bIns="60933" anchor="t" anchorCtr="0">
            <a:noAutofit/>
          </a:bodyPr>
          <a:lstStyle/>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Maintain a current, qualifying license to practice counseling in Idaho.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Adhere to professional behaviors that reflect respect for all individuals and high level of cultural sensitivity while working with diverse communities, including vulnerable populations.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Abide by policies and procedures with respect to confidentiality and student educational records, per FERPA guidelines.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Abide by policies and procedures with respect to confidentiality of public health information and clinical data, per HIPAA guidelines.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Participate in trainings and educational opportunities specific to school-located behavioral health care at the community-level, state-level, and national-level, secondary to providing direct practice services. Clinicians can submit up to three days, annually, of professional development training.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Attend all trainings and institutes specific to Project AWARE programming and reporting. This includes but is not limited to; PBIS Tier Two Institute, Trauma Informed Practices, and NOMs collection.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Participate in school/district orientation, trainings, and meetings to familiarize oneself with the district’s cultural and approaches associated with managing behavioral problems and fostering a positive school climate.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Participate and contribute to the development and maintenance of the Project AWARE executive team and/or school leadership team.</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Work collaboratively with school nurses, principals other school staff (School Social Worker, Counselor, Parent Liaison, etc.) and teachers on cases that require follow up of urgent issues.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Participate as member of the school mental health team.</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Attend and/or remain available for consultation at various school/district meetings, as needed. These include but are not limited to; staff meetings, 504 and/or IEP meetings, and interdisciplinary meetings.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Attend and participate in monthly AWARE Clinician Meetings, as time allows.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Provide consultation services and support to school and district staff/personnel.</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Accept service referrals from school or district staff/personnel for assessment, treatment planning, and ongoing counseling/skill building services, to be provided to students and their families.</a:t>
            </a:r>
          </a:p>
          <a:p>
            <a:pPr marL="342900" indent="-342900">
              <a:lnSpc>
                <a:spcPct val="107000"/>
              </a:lnSpc>
              <a:buFont typeface="+mj-lt"/>
              <a:buAutoNum type="arabicPeriod"/>
            </a:pPr>
            <a:r>
              <a:rPr lang="en-US" sz="1300" dirty="0">
                <a:effectLst/>
                <a:latin typeface="Calibri" panose="020F0502020204030204" pitchFamily="34" charset="0"/>
                <a:ea typeface="Calibri" panose="020F0502020204030204" pitchFamily="34" charset="0"/>
                <a:cs typeface="Calibri" panose="020F0502020204030204" pitchFamily="34" charset="0"/>
              </a:rPr>
              <a:t>Provide services/consultations primarily in-person from district-designated office space. The clinician shall remain available to staff, students, and their families on-site, during school hours. If the clinician is quarantined or the school district transitions to online learning, the clinician will provide services/consultations via telehealth therapy from a confidential space at home or at the mental health agency, if able. Services may also be provided at the mental health agency location or the home of a student and/or their family, if necessary and evidenced that this would benefit student wellbeing and treatment/service participation and outcomes.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F685591A-F9D9-4372-ABDF-73FDD432A15E}"/>
              </a:ext>
            </a:extLst>
          </p:cNvPr>
          <p:cNvSpPr txBox="1">
            <a:spLocks/>
          </p:cNvSpPr>
          <p:nvPr/>
        </p:nvSpPr>
        <p:spPr>
          <a:xfrm>
            <a:off x="381636" y="210413"/>
            <a:ext cx="10972165" cy="15258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Clinician Scope of Work</a:t>
            </a:r>
          </a:p>
        </p:txBody>
      </p:sp>
      <p:pic>
        <p:nvPicPr>
          <p:cNvPr id="6" name="Picture 5">
            <a:extLst>
              <a:ext uri="{FF2B5EF4-FFF2-40B4-BE49-F238E27FC236}">
                <a16:creationId xmlns:a16="http://schemas.microsoft.com/office/drawing/2014/main" id="{8D17D0D0-196D-4653-9695-F646B2153CEA}"/>
              </a:ext>
            </a:extLst>
          </p:cNvPr>
          <p:cNvPicPr>
            <a:picLocks noChangeAspect="1"/>
          </p:cNvPicPr>
          <p:nvPr/>
        </p:nvPicPr>
        <p:blipFill>
          <a:blip r:embed="rId3"/>
          <a:stretch>
            <a:fillRect/>
          </a:stretch>
        </p:blipFill>
        <p:spPr>
          <a:xfrm rot="16200000" flipH="1">
            <a:off x="8343901" y="3009903"/>
            <a:ext cx="6858001" cy="838199"/>
          </a:xfrm>
          <a:prstGeom prst="rect">
            <a:avLst/>
          </a:prstGeom>
        </p:spPr>
      </p:pic>
    </p:spTree>
    <p:extLst>
      <p:ext uri="{BB962C8B-B14F-4D97-AF65-F5344CB8AC3E}">
        <p14:creationId xmlns:p14="http://schemas.microsoft.com/office/powerpoint/2010/main" val="60644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71" name="Google Shape;71;p15"/>
          <p:cNvSpPr txBox="1"/>
          <p:nvPr/>
        </p:nvSpPr>
        <p:spPr>
          <a:xfrm>
            <a:off x="381635" y="1130528"/>
            <a:ext cx="10675680" cy="5602148"/>
          </a:xfrm>
          <a:prstGeom prst="rect">
            <a:avLst/>
          </a:prstGeom>
          <a:noFill/>
          <a:ln>
            <a:noFill/>
          </a:ln>
        </p:spPr>
        <p:txBody>
          <a:bodyPr spcFirstLastPara="1" wrap="square" lIns="121900" tIns="60933" rIns="121900" bIns="60933" anchor="t" anchorCtr="0">
            <a:noAutofit/>
          </a:bodyPr>
          <a:lstStyle/>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Seek parental consent prior to offering any care or services, as necessary.</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Provide a variety of evidence-based or evidence-informed practices, interventions, and therapies to students and their families in need of short-term or long-term clinical support, including trauma-informed care services.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Provide crisis support to students and their families if consent is obtained. If consent is not obtained, provide consultation to staff in crisis intervention situations.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Provide individual, group, and/or family therapy to students and their families. Before providing group therapy, clinicians must review the Idaho AWARE Group Therapy Protocols to ensure requirements of the grant are being met and meet billing requirements.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Provide care to all students and their families that present to care, regardless of inability to pay.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Bill provided services under the appropriate private or public health insurance identified by the student and their family. If student is uninsured or underinsured, the clinician or the mental health agency shall submit an invoice and summary of work for services performed, to the SDE as outlined below in the payment section. Clinicians will be compensated by the grant for non-billable hour work, including mandatory Idaho AWARE education and meetings.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Develop a schedule or organized process for scheduling sessions with students and their families, which ensures that sessions will rotate among class periods and reduce the potential of a student missing the same class and falling behind academically.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Create, maintain, and evaluate treatment plans.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Complete or assist with intake, reassessment, and discharge interviews as designated by Project AWARE staff, and share with AWARE key personnel to input into SAMHSA’s SPARS system.</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Document sessions and track progress of students and their families, using a password protected documentation system, utilized by the mental health agency.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Build a repository of community behavioral health and medical resources.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Provide behavioral health or medical referrals to students and their families in need of services, as appropriate.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startAt="16"/>
            </a:pPr>
            <a:r>
              <a:rPr lang="en-US" sz="1300" dirty="0">
                <a:effectLst/>
                <a:latin typeface="Calibri" panose="020F0502020204030204" pitchFamily="34" charset="0"/>
                <a:ea typeface="Calibri" panose="020F0502020204030204" pitchFamily="34" charset="0"/>
                <a:cs typeface="Calibri" panose="020F0502020204030204" pitchFamily="34" charset="0"/>
              </a:rPr>
              <a:t>Work collaboratively with external agencies and groups that would benefit the child and family.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C2B9393A-15E7-488E-8D6C-113CC1F253AD}"/>
              </a:ext>
            </a:extLst>
          </p:cNvPr>
          <p:cNvSpPr txBox="1">
            <a:spLocks/>
          </p:cNvSpPr>
          <p:nvPr/>
        </p:nvSpPr>
        <p:spPr>
          <a:xfrm>
            <a:off x="381636" y="210413"/>
            <a:ext cx="10972165" cy="15258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Clinician Scope of Work Cont.</a:t>
            </a:r>
          </a:p>
        </p:txBody>
      </p:sp>
      <p:pic>
        <p:nvPicPr>
          <p:cNvPr id="6" name="Picture 5">
            <a:extLst>
              <a:ext uri="{FF2B5EF4-FFF2-40B4-BE49-F238E27FC236}">
                <a16:creationId xmlns:a16="http://schemas.microsoft.com/office/drawing/2014/main" id="{83F7D8B2-74A5-4120-A83B-223C65F47E14}"/>
              </a:ext>
            </a:extLst>
          </p:cNvPr>
          <p:cNvPicPr>
            <a:picLocks noChangeAspect="1"/>
          </p:cNvPicPr>
          <p:nvPr/>
        </p:nvPicPr>
        <p:blipFill>
          <a:blip r:embed="rId3"/>
          <a:stretch>
            <a:fillRect/>
          </a:stretch>
        </p:blipFill>
        <p:spPr>
          <a:xfrm rot="16200000" flipH="1">
            <a:off x="8343901" y="3009903"/>
            <a:ext cx="6858001" cy="838199"/>
          </a:xfrm>
          <a:prstGeom prst="rect">
            <a:avLst/>
          </a:prstGeom>
        </p:spPr>
      </p:pic>
    </p:spTree>
    <p:extLst>
      <p:ext uri="{BB962C8B-B14F-4D97-AF65-F5344CB8AC3E}">
        <p14:creationId xmlns:p14="http://schemas.microsoft.com/office/powerpoint/2010/main" val="1733116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71" name="Google Shape;71;p15"/>
          <p:cNvSpPr txBox="1"/>
          <p:nvPr/>
        </p:nvSpPr>
        <p:spPr>
          <a:xfrm>
            <a:off x="509285" y="1010528"/>
            <a:ext cx="10511140" cy="5247397"/>
          </a:xfrm>
          <a:prstGeom prst="rect">
            <a:avLst/>
          </a:prstGeom>
          <a:noFill/>
          <a:ln>
            <a:noFill/>
          </a:ln>
        </p:spPr>
        <p:txBody>
          <a:bodyPr spcFirstLastPara="1" wrap="square" lIns="121900" tIns="60933" rIns="121900" bIns="60933" anchor="t" anchorCtr="0">
            <a:noAutofit/>
          </a:bodyPr>
          <a:lstStyle/>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Work in partnership with _______ School District(s) to identify, support, and develop behavioral health services.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Provide, at minimum, 1.0 FTE clinician per service location to deliver services within ______ School District(s) that meet Project AWARE’s grant requirements and fulfill the scope of work as listed below (Clinician Scope of Work). As needed, the Contractor may provide more than 1.0 FTE clinician, with approval from the Project Coordinator and Co-Coordinator. Professionals must be licensed as a Master level behavioral health clinician, by an accredited national certification association or board.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Provide clinical management and/or supervision of clinician(s) to assure compliance with the agreement and Project AWARE requirements. Supervisors must be a licensed clinical provider (LCSW, LCPC, or PHD).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Provide supportive and/or supplemental services and resources as necessary to improve access and ensure efficacy of services. This can range from providing additional clinician(s), supplemental clinical services (i.e., Clinician specialized in a specific modality not offered by the full-time clinician), language translation services, and other services not specifically identified. If a service is not specifically identified, it must be approved by the Project Coordinator and Co-Coordinator.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Calibri" panose="020F0502020204030204" pitchFamily="34" charset="0"/>
              </a:rPr>
              <a:t>If supplemental or supportive services are being provided by agency staff or contractors, aside from the full-time clinician, services may be rendered at the school, the students/family’s home, or the mental health agency. These services may only be provided as necessary with evidence supporting, the benefit on student wellbeing and treatment/service participation and outcomes.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Perform criminal background investigations on clinicians preparing to work within _______ School District(s), prior to placement.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Ensure clinician(s) and their services are covered by a general liability/malpractice insurance policy.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Provide telehealth platform for clinician to use, should they be quarantined, or the school district transitions to online learning.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Provide clinician access to documentation system utilized by the mental health agency to store and retain electronic records.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Ensure appropriate and acceptable accounting and billing services or protocols are in place. The clinician will bill appropriate private or public health insurances when a student/client is seen. If the student/client is uninsured, underinsured, or the clinician completes work that is not billable an invoice and summary of work will be submitted to the SDE for compensation of these hours, as outlined in the terms of payment section.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Shall provide the clinician with a computer to complete documentation, scheduling, and other day-to-day tasks.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Follow board approved policies and procedures that adhere to HRSA guidelines, as standards of clinical practice and accredited through regulating agencies including JCAHO and HRSA.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Develop required consents (consent for treatment, assurance of HIPAA/FERPA compliance, telehealth consent, and consent to bill insurance) for participation in the services, as necessary.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Comply with all federal and state laws prohibiting discrimination.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Calibri" panose="020F0502020204030204" pitchFamily="34" charset="0"/>
              </a:rPr>
              <a:t>Comply with standards set forth in Title II of the Americans with Disabilities Act.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091CC914-93F4-40A4-AB6F-FC190F915088}"/>
              </a:ext>
            </a:extLst>
          </p:cNvPr>
          <p:cNvSpPr txBox="1">
            <a:spLocks/>
          </p:cNvSpPr>
          <p:nvPr/>
        </p:nvSpPr>
        <p:spPr>
          <a:xfrm>
            <a:off x="114476" y="178493"/>
            <a:ext cx="11118909" cy="152582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Mental Health Agency Scope of Work</a:t>
            </a:r>
          </a:p>
        </p:txBody>
      </p:sp>
      <p:pic>
        <p:nvPicPr>
          <p:cNvPr id="6" name="Picture 5">
            <a:extLst>
              <a:ext uri="{FF2B5EF4-FFF2-40B4-BE49-F238E27FC236}">
                <a16:creationId xmlns:a16="http://schemas.microsoft.com/office/drawing/2014/main" id="{9E65CDB4-2CE3-4C1A-961D-3BB32BCC169D}"/>
              </a:ext>
            </a:extLst>
          </p:cNvPr>
          <p:cNvPicPr>
            <a:picLocks noChangeAspect="1"/>
          </p:cNvPicPr>
          <p:nvPr/>
        </p:nvPicPr>
        <p:blipFill>
          <a:blip r:embed="rId3"/>
          <a:stretch>
            <a:fillRect/>
          </a:stretch>
        </p:blipFill>
        <p:spPr>
          <a:xfrm rot="16200000" flipH="1">
            <a:off x="8343901" y="3009903"/>
            <a:ext cx="6858001" cy="838199"/>
          </a:xfrm>
          <a:prstGeom prst="rect">
            <a:avLst/>
          </a:prstGeom>
        </p:spPr>
      </p:pic>
    </p:spTree>
    <p:extLst>
      <p:ext uri="{BB962C8B-B14F-4D97-AF65-F5344CB8AC3E}">
        <p14:creationId xmlns:p14="http://schemas.microsoft.com/office/powerpoint/2010/main" val="1861062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D1EED81-1F6B-463F-8D2D-14FB9938B8FF}"/>
              </a:ext>
            </a:extLst>
          </p:cNvPr>
          <p:cNvGraphicFramePr/>
          <p:nvPr>
            <p:extLst>
              <p:ext uri="{D42A27DB-BD31-4B8C-83A1-F6EECF244321}">
                <p14:modId xmlns:p14="http://schemas.microsoft.com/office/powerpoint/2010/main" val="259806248"/>
              </p:ext>
            </p:extLst>
          </p:nvPr>
        </p:nvGraphicFramePr>
        <p:xfrm>
          <a:off x="2255298" y="1528548"/>
          <a:ext cx="7701929" cy="5557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4F084677-5B42-41C3-A129-158BAEE9B5D6}"/>
              </a:ext>
            </a:extLst>
          </p:cNvPr>
          <p:cNvSpPr txBox="1"/>
          <p:nvPr/>
        </p:nvSpPr>
        <p:spPr>
          <a:xfrm>
            <a:off x="172280" y="795263"/>
            <a:ext cx="12019720" cy="861774"/>
          </a:xfrm>
          <a:prstGeom prst="rect">
            <a:avLst/>
          </a:prstGeom>
          <a:noFill/>
        </p:spPr>
        <p:txBody>
          <a:bodyPr wrap="square" rtlCol="0">
            <a:spAutoFit/>
          </a:bodyPr>
          <a:lstStyle/>
          <a:p>
            <a:r>
              <a:rPr lang="en-US" sz="5000" dirty="0">
                <a:solidFill>
                  <a:srgbClr val="2E415C"/>
                </a:solidFill>
                <a:latin typeface="Open Sans"/>
              </a:rPr>
              <a:t>ID-AWARE Community Support Elements</a:t>
            </a:r>
          </a:p>
        </p:txBody>
      </p:sp>
      <p:pic>
        <p:nvPicPr>
          <p:cNvPr id="13" name="Picture 12">
            <a:extLst>
              <a:ext uri="{FF2B5EF4-FFF2-40B4-BE49-F238E27FC236}">
                <a16:creationId xmlns:a16="http://schemas.microsoft.com/office/drawing/2014/main" id="{F0A0D423-FE41-4550-B2AB-5634A6E0ADF3}"/>
              </a:ext>
            </a:extLst>
          </p:cNvPr>
          <p:cNvPicPr>
            <a:picLocks noChangeAspect="1"/>
          </p:cNvPicPr>
          <p:nvPr/>
        </p:nvPicPr>
        <p:blipFill>
          <a:blip r:embed="rId8"/>
          <a:stretch>
            <a:fillRect/>
          </a:stretch>
        </p:blipFill>
        <p:spPr>
          <a:xfrm>
            <a:off x="0" y="-3313"/>
            <a:ext cx="12192000" cy="7985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76FA-2AAA-4963-B882-360D8875F2B0}"/>
              </a:ext>
            </a:extLst>
          </p:cNvPr>
          <p:cNvSpPr>
            <a:spLocks noGrp="1"/>
          </p:cNvSpPr>
          <p:nvPr>
            <p:ph type="title"/>
          </p:nvPr>
        </p:nvSpPr>
        <p:spPr>
          <a:xfrm>
            <a:off x="399221" y="269779"/>
            <a:ext cx="11393557" cy="1325563"/>
          </a:xfrm>
        </p:spPr>
        <p:txBody>
          <a:bodyPr>
            <a:noAutofit/>
          </a:bodyPr>
          <a:lstStyle/>
          <a:p>
            <a:r>
              <a:rPr lang="en-US" sz="5000" dirty="0">
                <a:solidFill>
                  <a:srgbClr val="2E415C"/>
                </a:solidFill>
                <a:latin typeface="Open Sans"/>
              </a:rPr>
              <a:t>AWARE Funding and Management</a:t>
            </a:r>
          </a:p>
        </p:txBody>
      </p:sp>
      <p:sp>
        <p:nvSpPr>
          <p:cNvPr id="3" name="Content Placeholder 2">
            <a:extLst>
              <a:ext uri="{FF2B5EF4-FFF2-40B4-BE49-F238E27FC236}">
                <a16:creationId xmlns:a16="http://schemas.microsoft.com/office/drawing/2014/main" id="{5F528EEA-00E5-45BD-9091-5B947D91DDCF}"/>
              </a:ext>
            </a:extLst>
          </p:cNvPr>
          <p:cNvSpPr>
            <a:spLocks noGrp="1"/>
          </p:cNvSpPr>
          <p:nvPr>
            <p:ph idx="1"/>
          </p:nvPr>
        </p:nvSpPr>
        <p:spPr>
          <a:xfrm>
            <a:off x="1139688" y="2408818"/>
            <a:ext cx="10147852" cy="3027086"/>
          </a:xfrm>
        </p:spPr>
        <p:txBody>
          <a:bodyPr>
            <a:normAutofit/>
          </a:bodyPr>
          <a:lstStyle/>
          <a:p>
            <a:r>
              <a:rPr lang="en-US" sz="2000" dirty="0">
                <a:latin typeface="Open Sans"/>
              </a:rPr>
              <a:t>Project AWARE is a federal grant funded by the Substance Abuse and Mental Health Administration’s (SAMHSA) Center for Mental Health Services (CMHS)</a:t>
            </a:r>
          </a:p>
          <a:p>
            <a:r>
              <a:rPr lang="en-US" sz="2000" dirty="0">
                <a:latin typeface="Open Sans"/>
              </a:rPr>
              <a:t>In September of 2020, the Idaho State Department of Education (SDE) was awarded Project AWARE. Totaling $5.8 million dollars over five years.</a:t>
            </a:r>
          </a:p>
          <a:p>
            <a:r>
              <a:rPr lang="en-US" sz="2000" dirty="0">
                <a:latin typeface="Open Sans"/>
              </a:rPr>
              <a:t>The SDE contracted the management of this project out to the Idaho Lives Project, which is a program of the SDE under the division of Student Safety and Engagement.</a:t>
            </a:r>
          </a:p>
          <a:p>
            <a:r>
              <a:rPr lang="en-US" sz="2000" dirty="0">
                <a:latin typeface="Open Sans"/>
              </a:rPr>
              <a:t>The project is co-coordinated by a representative from the Idaho Department of Health and Welfare - Division of Behavioral Health.</a:t>
            </a:r>
          </a:p>
        </p:txBody>
      </p:sp>
      <p:pic>
        <p:nvPicPr>
          <p:cNvPr id="4" name="Google Shape;69;p15">
            <a:extLst>
              <a:ext uri="{FF2B5EF4-FFF2-40B4-BE49-F238E27FC236}">
                <a16:creationId xmlns:a16="http://schemas.microsoft.com/office/drawing/2014/main" id="{499E03F6-A48A-4413-8F01-CD0EE01861FF}"/>
              </a:ext>
            </a:extLst>
          </p:cNvPr>
          <p:cNvPicPr preferRelativeResize="0"/>
          <p:nvPr/>
        </p:nvPicPr>
        <p:blipFill rotWithShape="1">
          <a:blip r:embed="rId3">
            <a:alphaModFix/>
          </a:blip>
          <a:srcRect/>
          <a:stretch/>
        </p:blipFill>
        <p:spPr>
          <a:xfrm>
            <a:off x="7477057" y="5406201"/>
            <a:ext cx="1452096" cy="1037212"/>
          </a:xfrm>
          <a:prstGeom prst="rect">
            <a:avLst/>
          </a:prstGeom>
          <a:noFill/>
          <a:ln>
            <a:noFill/>
          </a:ln>
        </p:spPr>
      </p:pic>
      <p:pic>
        <p:nvPicPr>
          <p:cNvPr id="5" name="Picture 4">
            <a:extLst>
              <a:ext uri="{FF2B5EF4-FFF2-40B4-BE49-F238E27FC236}">
                <a16:creationId xmlns:a16="http://schemas.microsoft.com/office/drawing/2014/main" id="{C34867BD-DA78-4886-9D51-E7A3528A5AA7}"/>
              </a:ext>
            </a:extLst>
          </p:cNvPr>
          <p:cNvPicPr>
            <a:picLocks noChangeAspect="1"/>
          </p:cNvPicPr>
          <p:nvPr/>
        </p:nvPicPr>
        <p:blipFill>
          <a:blip r:embed="rId4"/>
          <a:stretch>
            <a:fillRect/>
          </a:stretch>
        </p:blipFill>
        <p:spPr>
          <a:xfrm>
            <a:off x="2966206" y="5530418"/>
            <a:ext cx="4656324" cy="788777"/>
          </a:xfrm>
          <a:prstGeom prst="rect">
            <a:avLst/>
          </a:prstGeom>
        </p:spPr>
      </p:pic>
      <p:pic>
        <p:nvPicPr>
          <p:cNvPr id="6" name="Picture 5">
            <a:extLst>
              <a:ext uri="{FF2B5EF4-FFF2-40B4-BE49-F238E27FC236}">
                <a16:creationId xmlns:a16="http://schemas.microsoft.com/office/drawing/2014/main" id="{132958A5-706C-467C-844B-C2AC4955DCF1}"/>
              </a:ext>
            </a:extLst>
          </p:cNvPr>
          <p:cNvPicPr>
            <a:picLocks noChangeAspect="1"/>
          </p:cNvPicPr>
          <p:nvPr/>
        </p:nvPicPr>
        <p:blipFill>
          <a:blip r:embed="rId5"/>
          <a:stretch>
            <a:fillRect/>
          </a:stretch>
        </p:blipFill>
        <p:spPr>
          <a:xfrm rot="16200000" flipH="1">
            <a:off x="8343901" y="3009903"/>
            <a:ext cx="6858001" cy="838199"/>
          </a:xfrm>
          <a:prstGeom prst="rect">
            <a:avLst/>
          </a:prstGeom>
        </p:spPr>
      </p:pic>
      <p:sp>
        <p:nvSpPr>
          <p:cNvPr id="7" name="Title 1">
            <a:extLst>
              <a:ext uri="{FF2B5EF4-FFF2-40B4-BE49-F238E27FC236}">
                <a16:creationId xmlns:a16="http://schemas.microsoft.com/office/drawing/2014/main" id="{89F0D6C7-6228-4BF2-B1CA-45240B086277}"/>
              </a:ext>
            </a:extLst>
          </p:cNvPr>
          <p:cNvSpPr txBox="1">
            <a:spLocks/>
          </p:cNvSpPr>
          <p:nvPr/>
        </p:nvSpPr>
        <p:spPr>
          <a:xfrm>
            <a:off x="295422" y="1257431"/>
            <a:ext cx="11175992" cy="12153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2E415C"/>
                </a:solidFill>
                <a:latin typeface="Open Sans"/>
              </a:rPr>
              <a:t>Five-year grant awarded to the State Department of Education</a:t>
            </a:r>
          </a:p>
        </p:txBody>
      </p:sp>
    </p:spTree>
    <p:extLst>
      <p:ext uri="{BB962C8B-B14F-4D97-AF65-F5344CB8AC3E}">
        <p14:creationId xmlns:p14="http://schemas.microsoft.com/office/powerpoint/2010/main" val="428756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A large group of people posing for a photo&#10;&#10;Description automatically generated">
            <a:extLst>
              <a:ext uri="{FF2B5EF4-FFF2-40B4-BE49-F238E27FC236}">
                <a16:creationId xmlns:a16="http://schemas.microsoft.com/office/drawing/2014/main" id="{4313F067-06BC-4936-91B9-FFD93822CE9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383" r="-1" b="-1"/>
          <a:stretch/>
        </p:blipFill>
        <p:spPr>
          <a:xfrm>
            <a:off x="321733" y="321733"/>
            <a:ext cx="11548534" cy="6214534"/>
          </a:xfrm>
          <a:prstGeom prst="rect">
            <a:avLst/>
          </a:prstGeom>
        </p:spPr>
      </p:pic>
      <p:sp>
        <p:nvSpPr>
          <p:cNvPr id="9" name="TextBox 8">
            <a:extLst>
              <a:ext uri="{FF2B5EF4-FFF2-40B4-BE49-F238E27FC236}">
                <a16:creationId xmlns:a16="http://schemas.microsoft.com/office/drawing/2014/main" id="{E6547252-C913-4563-AC10-B7AFCCA4B6E1}"/>
              </a:ext>
            </a:extLst>
          </p:cNvPr>
          <p:cNvSpPr txBox="1"/>
          <p:nvPr/>
        </p:nvSpPr>
        <p:spPr>
          <a:xfrm>
            <a:off x="5638800" y="2971800"/>
            <a:ext cx="914400" cy="914400"/>
          </a:xfrm>
          <a:prstGeom prst="rect">
            <a:avLst/>
          </a:prstGeom>
          <a:noFill/>
        </p:spPr>
        <p:txBody>
          <a:bodyPr wrap="square" rtlCol="0">
            <a:spAutoFit/>
          </a:bodyPr>
          <a:lstStyle/>
          <a:p>
            <a:endParaRPr lang="en-US" dirty="0"/>
          </a:p>
        </p:txBody>
      </p:sp>
      <p:pic>
        <p:nvPicPr>
          <p:cNvPr id="8" name="Picture 7" descr="A picture containing text, device, meter&#10;&#10;Description automatically generated">
            <a:extLst>
              <a:ext uri="{FF2B5EF4-FFF2-40B4-BE49-F238E27FC236}">
                <a16:creationId xmlns:a16="http://schemas.microsoft.com/office/drawing/2014/main" id="{A10EF021-D2C3-4455-AC8F-EF4FD43540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072" y="251731"/>
            <a:ext cx="2463455" cy="2158984"/>
          </a:xfrm>
          <a:prstGeom prst="rect">
            <a:avLst/>
          </a:prstGeom>
        </p:spPr>
      </p:pic>
    </p:spTree>
    <p:extLst>
      <p:ext uri="{BB962C8B-B14F-4D97-AF65-F5344CB8AC3E}">
        <p14:creationId xmlns:p14="http://schemas.microsoft.com/office/powerpoint/2010/main" val="137228257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8" name="Google Shape;258;p27"/>
          <p:cNvSpPr txBox="1"/>
          <p:nvPr/>
        </p:nvSpPr>
        <p:spPr>
          <a:xfrm>
            <a:off x="166488" y="4002935"/>
            <a:ext cx="2936507" cy="739782"/>
          </a:xfrm>
          <a:prstGeom prst="rect">
            <a:avLst/>
          </a:prstGeom>
          <a:noFill/>
          <a:ln>
            <a:noFill/>
          </a:ln>
        </p:spPr>
        <p:txBody>
          <a:bodyPr spcFirstLastPara="1" wrap="square" lIns="121900" tIns="60933" rIns="121900" bIns="60933" anchor="t" anchorCtr="0">
            <a:noAutofit/>
          </a:bodyPr>
          <a:lstStyle/>
          <a:p>
            <a:pPr algn="ctr"/>
            <a:r>
              <a:rPr lang="en" sz="1500" dirty="0">
                <a:solidFill>
                  <a:schemeClr val="dk1"/>
                </a:solidFill>
                <a:latin typeface="+mj-lt"/>
                <a:sym typeface="Arial"/>
              </a:rPr>
              <a:t>Ali Shields, LMSW</a:t>
            </a:r>
            <a:endParaRPr sz="1500" dirty="0">
              <a:latin typeface="+mj-lt"/>
            </a:endParaRPr>
          </a:p>
          <a:p>
            <a:pPr algn="ctr"/>
            <a:r>
              <a:rPr lang="en" sz="1500" dirty="0">
                <a:solidFill>
                  <a:schemeClr val="dk1"/>
                </a:solidFill>
                <a:latin typeface="+mj-lt"/>
                <a:sym typeface="Arial"/>
              </a:rPr>
              <a:t>Idaho AWARE Project Coordinator</a:t>
            </a:r>
            <a:endParaRPr sz="1500" dirty="0">
              <a:latin typeface="+mj-lt"/>
            </a:endParaRPr>
          </a:p>
          <a:p>
            <a:pPr algn="ctr"/>
            <a:r>
              <a:rPr lang="en" sz="1500" u="sng" dirty="0">
                <a:solidFill>
                  <a:schemeClr val="dk1"/>
                </a:solidFill>
                <a:latin typeface="+mj-lt"/>
                <a:sym typeface="Arial"/>
                <a:hlinkClick r:id="rId3">
                  <a:extLst>
                    <a:ext uri="{A12FA001-AC4F-418D-AE19-62706E023703}">
                      <ahyp:hlinkClr xmlns:ahyp="http://schemas.microsoft.com/office/drawing/2018/hyperlinkcolor" val="tx"/>
                    </a:ext>
                  </a:extLst>
                </a:hlinkClick>
              </a:rPr>
              <a:t>ashields@idaholives.org</a:t>
            </a:r>
            <a:r>
              <a:rPr lang="en" sz="1500" dirty="0">
                <a:solidFill>
                  <a:schemeClr val="dk1"/>
                </a:solidFill>
                <a:latin typeface="+mj-lt"/>
                <a:sym typeface="Arial"/>
              </a:rPr>
              <a:t>  </a:t>
            </a:r>
            <a:endParaRPr sz="1500" dirty="0">
              <a:latin typeface="+mj-lt"/>
            </a:endParaRPr>
          </a:p>
        </p:txBody>
      </p:sp>
      <p:sp>
        <p:nvSpPr>
          <p:cNvPr id="260" name="Google Shape;260;p27"/>
          <p:cNvSpPr txBox="1"/>
          <p:nvPr/>
        </p:nvSpPr>
        <p:spPr>
          <a:xfrm>
            <a:off x="5407941" y="3904604"/>
            <a:ext cx="3019424" cy="913176"/>
          </a:xfrm>
          <a:prstGeom prst="rect">
            <a:avLst/>
          </a:prstGeom>
          <a:noFill/>
          <a:ln>
            <a:noFill/>
          </a:ln>
        </p:spPr>
        <p:txBody>
          <a:bodyPr spcFirstLastPara="1" wrap="square" lIns="121900" tIns="60933" rIns="121900" bIns="60933" anchor="t" anchorCtr="0">
            <a:noAutofit/>
          </a:bodyPr>
          <a:lstStyle/>
          <a:p>
            <a:pPr algn="ctr"/>
            <a:r>
              <a:rPr lang="en" sz="1500" dirty="0">
                <a:solidFill>
                  <a:schemeClr val="dk1"/>
                </a:solidFill>
                <a:latin typeface="+mj-lt"/>
                <a:sym typeface="Arial"/>
              </a:rPr>
              <a:t>Katie Azevedo, EdD</a:t>
            </a:r>
            <a:endParaRPr sz="1500" dirty="0">
              <a:solidFill>
                <a:schemeClr val="dk1"/>
              </a:solidFill>
              <a:latin typeface="+mj-lt"/>
              <a:sym typeface="Arial"/>
            </a:endParaRPr>
          </a:p>
          <a:p>
            <a:pPr algn="ctr"/>
            <a:r>
              <a:rPr lang="en" sz="1500" dirty="0">
                <a:solidFill>
                  <a:schemeClr val="dk1"/>
                </a:solidFill>
                <a:latin typeface="+mj-lt"/>
                <a:sym typeface="Arial"/>
              </a:rPr>
              <a:t>ID-AWARE Project </a:t>
            </a:r>
            <a:r>
              <a:rPr lang="en-US" sz="1500" dirty="0">
                <a:solidFill>
                  <a:schemeClr val="dk1"/>
                </a:solidFill>
                <a:latin typeface="+mj-lt"/>
                <a:sym typeface="Arial"/>
              </a:rPr>
              <a:t>Content Specialist</a:t>
            </a:r>
            <a:endParaRPr sz="1500" dirty="0">
              <a:latin typeface="+mj-lt"/>
            </a:endParaRPr>
          </a:p>
          <a:p>
            <a:pPr algn="ctr"/>
            <a:r>
              <a:rPr lang="en" sz="1500" u="sng" dirty="0">
                <a:solidFill>
                  <a:schemeClr val="dk1"/>
                </a:solidFill>
                <a:latin typeface="+mj-lt"/>
                <a:sym typeface="Arial"/>
                <a:hlinkClick r:id="rId4">
                  <a:extLst>
                    <a:ext uri="{A12FA001-AC4F-418D-AE19-62706E023703}">
                      <ahyp:hlinkClr xmlns:ahyp="http://schemas.microsoft.com/office/drawing/2018/hyperlinkcolor" val="tx"/>
                    </a:ext>
                  </a:extLst>
                </a:hlinkClick>
              </a:rPr>
              <a:t>Katie@kazevedo.com</a:t>
            </a:r>
            <a:r>
              <a:rPr lang="en" sz="1500" dirty="0">
                <a:solidFill>
                  <a:schemeClr val="dk1"/>
                </a:solidFill>
                <a:latin typeface="+mj-lt"/>
                <a:sym typeface="Arial"/>
              </a:rPr>
              <a:t>, </a:t>
            </a:r>
            <a:endParaRPr sz="1500" dirty="0">
              <a:latin typeface="+mj-lt"/>
            </a:endParaRPr>
          </a:p>
          <a:p>
            <a:pPr algn="ctr"/>
            <a:r>
              <a:rPr lang="en" sz="1500" u="sng" dirty="0">
                <a:solidFill>
                  <a:schemeClr val="dk1"/>
                </a:solidFill>
                <a:latin typeface="+mj-lt"/>
                <a:sym typeface="Arial"/>
                <a:hlinkClick r:id="rId5">
                  <a:extLst>
                    <a:ext uri="{A12FA001-AC4F-418D-AE19-62706E023703}">
                      <ahyp:hlinkClr xmlns:ahyp="http://schemas.microsoft.com/office/drawing/2018/hyperlinkcolor" val="tx"/>
                    </a:ext>
                  </a:extLst>
                </a:hlinkClick>
              </a:rPr>
              <a:t>https://www.kazevedo.com/</a:t>
            </a:r>
            <a:r>
              <a:rPr lang="en" sz="1500" dirty="0">
                <a:solidFill>
                  <a:schemeClr val="dk1"/>
                </a:solidFill>
                <a:latin typeface="+mj-lt"/>
                <a:sym typeface="Arial"/>
              </a:rPr>
              <a:t> </a:t>
            </a:r>
            <a:endParaRPr sz="1500" dirty="0">
              <a:latin typeface="+mj-lt"/>
            </a:endParaRPr>
          </a:p>
        </p:txBody>
      </p:sp>
      <p:pic>
        <p:nvPicPr>
          <p:cNvPr id="263" name="Google Shape;263;p27"/>
          <p:cNvPicPr preferRelativeResize="0"/>
          <p:nvPr/>
        </p:nvPicPr>
        <p:blipFill rotWithShape="1">
          <a:blip r:embed="rId6">
            <a:alphaModFix/>
          </a:blip>
          <a:srcRect/>
          <a:stretch/>
        </p:blipFill>
        <p:spPr>
          <a:xfrm>
            <a:off x="6096000" y="2091634"/>
            <a:ext cx="1643307" cy="1688744"/>
          </a:xfrm>
          <a:prstGeom prst="ellipse">
            <a:avLst/>
          </a:prstGeom>
          <a:ln>
            <a:noFill/>
          </a:ln>
          <a:effectLst>
            <a:softEdge rad="63500"/>
          </a:effectLst>
        </p:spPr>
      </p:pic>
      <p:sp>
        <p:nvSpPr>
          <p:cNvPr id="13" name="Title 1">
            <a:extLst>
              <a:ext uri="{FF2B5EF4-FFF2-40B4-BE49-F238E27FC236}">
                <a16:creationId xmlns:a16="http://schemas.microsoft.com/office/drawing/2014/main" id="{8790FE89-98B5-4466-AA30-7126CA9E7914}"/>
              </a:ext>
            </a:extLst>
          </p:cNvPr>
          <p:cNvSpPr txBox="1">
            <a:spLocks/>
          </p:cNvSpPr>
          <p:nvPr/>
        </p:nvSpPr>
        <p:spPr>
          <a:xfrm>
            <a:off x="157236" y="49418"/>
            <a:ext cx="10972165" cy="10372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Contact Information</a:t>
            </a:r>
          </a:p>
        </p:txBody>
      </p:sp>
      <p:sp>
        <p:nvSpPr>
          <p:cNvPr id="16" name="Google Shape;259;p27">
            <a:extLst>
              <a:ext uri="{FF2B5EF4-FFF2-40B4-BE49-F238E27FC236}">
                <a16:creationId xmlns:a16="http://schemas.microsoft.com/office/drawing/2014/main" id="{899FB712-1CE3-4DF4-91BF-3E7FFEDD12FD}"/>
              </a:ext>
            </a:extLst>
          </p:cNvPr>
          <p:cNvSpPr txBox="1"/>
          <p:nvPr/>
        </p:nvSpPr>
        <p:spPr>
          <a:xfrm>
            <a:off x="3097360" y="4017637"/>
            <a:ext cx="2230104" cy="889327"/>
          </a:xfrm>
          <a:prstGeom prst="rect">
            <a:avLst/>
          </a:prstGeom>
          <a:noFill/>
          <a:ln>
            <a:noFill/>
          </a:ln>
        </p:spPr>
        <p:txBody>
          <a:bodyPr spcFirstLastPara="1" wrap="square" lIns="121900" tIns="60933" rIns="121900" bIns="60933" anchor="t" anchorCtr="0">
            <a:noAutofit/>
          </a:bodyPr>
          <a:lstStyle/>
          <a:p>
            <a:pPr algn="ctr"/>
            <a:r>
              <a:rPr lang="en-US" sz="1600" dirty="0">
                <a:solidFill>
                  <a:schemeClr val="dk1"/>
                </a:solidFill>
                <a:latin typeface="+mj-lt"/>
                <a:sym typeface="Arial"/>
              </a:rPr>
              <a:t>Amy Balzer, LCSW</a:t>
            </a:r>
          </a:p>
          <a:p>
            <a:pPr algn="ctr"/>
            <a:r>
              <a:rPr lang="en-US" sz="1600" dirty="0">
                <a:solidFill>
                  <a:schemeClr val="dk1"/>
                </a:solidFill>
                <a:latin typeface="+mj-lt"/>
                <a:sym typeface="Arial"/>
              </a:rPr>
              <a:t>Idaho AWARE Project Co-Coordinator</a:t>
            </a:r>
          </a:p>
          <a:p>
            <a:pPr algn="ctr"/>
            <a:r>
              <a:rPr lang="en-US" sz="1600" dirty="0">
                <a:solidFill>
                  <a:schemeClr val="dk1"/>
                </a:solidFill>
                <a:latin typeface="+mj-lt"/>
                <a:sym typeface="Arial"/>
              </a:rPr>
              <a:t>Amy.balzer@dhw.Idaho.gov</a:t>
            </a:r>
            <a:endParaRPr sz="1600" dirty="0">
              <a:latin typeface="+mj-lt"/>
            </a:endParaRPr>
          </a:p>
        </p:txBody>
      </p:sp>
      <p:pic>
        <p:nvPicPr>
          <p:cNvPr id="11" name="Picture 10">
            <a:extLst>
              <a:ext uri="{FF2B5EF4-FFF2-40B4-BE49-F238E27FC236}">
                <a16:creationId xmlns:a16="http://schemas.microsoft.com/office/drawing/2014/main" id="{BEAB4D83-0D08-4F22-BF4A-209C58D950E0}"/>
              </a:ext>
            </a:extLst>
          </p:cNvPr>
          <p:cNvPicPr>
            <a:picLocks noChangeAspect="1"/>
          </p:cNvPicPr>
          <p:nvPr/>
        </p:nvPicPr>
        <p:blipFill>
          <a:blip r:embed="rId7"/>
          <a:stretch>
            <a:fillRect/>
          </a:stretch>
        </p:blipFill>
        <p:spPr>
          <a:xfrm rot="16200000" flipH="1">
            <a:off x="8343901" y="3009903"/>
            <a:ext cx="6858001" cy="838199"/>
          </a:xfrm>
          <a:prstGeom prst="rect">
            <a:avLst/>
          </a:prstGeom>
        </p:spPr>
      </p:pic>
      <p:pic>
        <p:nvPicPr>
          <p:cNvPr id="4" name="Picture 3" descr="A person smiling for the camera&#10;&#10;Description automatically generated with medium confidence">
            <a:extLst>
              <a:ext uri="{FF2B5EF4-FFF2-40B4-BE49-F238E27FC236}">
                <a16:creationId xmlns:a16="http://schemas.microsoft.com/office/drawing/2014/main" id="{AE1BC9AC-FD96-4BDA-AC88-91C5413D18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353" y="2091634"/>
            <a:ext cx="1774778" cy="1812970"/>
          </a:xfrm>
          <a:prstGeom prst="ellipse">
            <a:avLst/>
          </a:prstGeom>
          <a:ln>
            <a:noFill/>
          </a:ln>
          <a:effectLst>
            <a:softEdge rad="112500"/>
          </a:effectLst>
        </p:spPr>
      </p:pic>
      <p:sp>
        <p:nvSpPr>
          <p:cNvPr id="2" name="TextBox 1">
            <a:extLst>
              <a:ext uri="{FF2B5EF4-FFF2-40B4-BE49-F238E27FC236}">
                <a16:creationId xmlns:a16="http://schemas.microsoft.com/office/drawing/2014/main" id="{F9F056FA-D972-41FB-8385-641807DF5EA5}"/>
              </a:ext>
            </a:extLst>
          </p:cNvPr>
          <p:cNvSpPr txBox="1"/>
          <p:nvPr/>
        </p:nvSpPr>
        <p:spPr>
          <a:xfrm>
            <a:off x="1634742" y="5920483"/>
            <a:ext cx="8017151" cy="646331"/>
          </a:xfrm>
          <a:prstGeom prst="rect">
            <a:avLst/>
          </a:prstGeom>
          <a:noFill/>
        </p:spPr>
        <p:txBody>
          <a:bodyPr wrap="square" rtlCol="0">
            <a:spAutoFit/>
          </a:bodyPr>
          <a:lstStyle/>
          <a:p>
            <a:pPr algn="ctr"/>
            <a:r>
              <a:rPr lang="en-US" b="1" dirty="0"/>
              <a:t>For more resources and information, visit our Idaho School Mental Health Website </a:t>
            </a:r>
            <a:r>
              <a:rPr lang="en-US" dirty="0"/>
              <a:t>https://idahoschoolmentalhealth.org/</a:t>
            </a:r>
          </a:p>
        </p:txBody>
      </p:sp>
      <p:sp>
        <p:nvSpPr>
          <p:cNvPr id="14" name="Google Shape;258;p27">
            <a:extLst>
              <a:ext uri="{FF2B5EF4-FFF2-40B4-BE49-F238E27FC236}">
                <a16:creationId xmlns:a16="http://schemas.microsoft.com/office/drawing/2014/main" id="{E5BA8493-7601-4E37-96A5-DEF8E132FA7D}"/>
              </a:ext>
            </a:extLst>
          </p:cNvPr>
          <p:cNvSpPr txBox="1"/>
          <p:nvPr/>
        </p:nvSpPr>
        <p:spPr>
          <a:xfrm>
            <a:off x="8334418" y="4002935"/>
            <a:ext cx="2936507" cy="739782"/>
          </a:xfrm>
          <a:prstGeom prst="rect">
            <a:avLst/>
          </a:prstGeom>
          <a:noFill/>
          <a:ln>
            <a:noFill/>
          </a:ln>
        </p:spPr>
        <p:txBody>
          <a:bodyPr spcFirstLastPara="1" wrap="square" lIns="121900" tIns="60933" rIns="121900" bIns="60933" anchor="t" anchorCtr="0">
            <a:noAutofit/>
          </a:bodyPr>
          <a:lstStyle/>
          <a:p>
            <a:pPr algn="ctr"/>
            <a:r>
              <a:rPr lang="en" sz="1500" dirty="0">
                <a:solidFill>
                  <a:schemeClr val="dk1"/>
                </a:solidFill>
                <a:latin typeface="+mj-lt"/>
                <a:sym typeface="Arial"/>
              </a:rPr>
              <a:t>Kristina Cowan, LMSW</a:t>
            </a:r>
            <a:endParaRPr sz="1500" dirty="0">
              <a:latin typeface="+mj-lt"/>
            </a:endParaRPr>
          </a:p>
          <a:p>
            <a:pPr algn="ctr"/>
            <a:r>
              <a:rPr lang="en" sz="1500" dirty="0">
                <a:solidFill>
                  <a:schemeClr val="dk1"/>
                </a:solidFill>
                <a:latin typeface="+mj-lt"/>
                <a:sym typeface="Arial"/>
              </a:rPr>
              <a:t>Idaho AWARE Service Coordinator</a:t>
            </a:r>
            <a:endParaRPr sz="1500" dirty="0">
              <a:latin typeface="+mj-lt"/>
            </a:endParaRPr>
          </a:p>
        </p:txBody>
      </p:sp>
      <p:pic>
        <p:nvPicPr>
          <p:cNvPr id="15" name="Graphic 14" descr="User outline">
            <a:extLst>
              <a:ext uri="{FF2B5EF4-FFF2-40B4-BE49-F238E27FC236}">
                <a16:creationId xmlns:a16="http://schemas.microsoft.com/office/drawing/2014/main" id="{2751DC7A-FC1B-4A83-9910-8A0B56220E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81019" y="2261297"/>
            <a:ext cx="1643307" cy="1643307"/>
          </a:xfrm>
          <a:prstGeom prst="rect">
            <a:avLst/>
          </a:prstGeom>
        </p:spPr>
      </p:pic>
      <p:pic>
        <p:nvPicPr>
          <p:cNvPr id="5" name="Picture 4" descr="A picture containing tree, person, outdoor, close&#10;&#10;Description automatically generated">
            <a:extLst>
              <a:ext uri="{FF2B5EF4-FFF2-40B4-BE49-F238E27FC236}">
                <a16:creationId xmlns:a16="http://schemas.microsoft.com/office/drawing/2014/main" id="{2A9D8646-32C7-8007-DC32-8AF7D4BC668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1631" y="2183789"/>
            <a:ext cx="1774779" cy="1798322"/>
          </a:xfrm>
          <a:prstGeom prst="ellipse">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17"/>
        <p:cNvGrpSpPr/>
        <p:nvPr/>
      </p:nvGrpSpPr>
      <p:grpSpPr>
        <a:xfrm>
          <a:off x="0" y="0"/>
          <a:ext cx="0" cy="0"/>
          <a:chOff x="0" y="0"/>
          <a:chExt cx="0" cy="0"/>
        </a:xfrm>
      </p:grpSpPr>
      <p:pic>
        <p:nvPicPr>
          <p:cNvPr id="120" name="Google Shape;120;p4"/>
          <p:cNvPicPr preferRelativeResize="0"/>
          <p:nvPr/>
        </p:nvPicPr>
        <p:blipFill rotWithShape="1">
          <a:blip r:embed="rId4">
            <a:alphaModFix/>
          </a:blip>
          <a:srcRect/>
          <a:stretch/>
        </p:blipFill>
        <p:spPr>
          <a:xfrm rot="-5400000" flipH="1">
            <a:off x="8343901" y="3009903"/>
            <a:ext cx="6858001" cy="838199"/>
          </a:xfrm>
          <a:prstGeom prst="rect">
            <a:avLst/>
          </a:prstGeom>
          <a:noFill/>
          <a:ln>
            <a:noFill/>
          </a:ln>
        </p:spPr>
      </p:pic>
      <p:pic>
        <p:nvPicPr>
          <p:cNvPr id="5" name="Online Media 4" title="Positive Outcomes of School Mental Health Systems">
            <a:hlinkClick r:id="" action="ppaction://media"/>
            <a:extLst>
              <a:ext uri="{FF2B5EF4-FFF2-40B4-BE49-F238E27FC236}">
                <a16:creationId xmlns:a16="http://schemas.microsoft.com/office/drawing/2014/main" id="{E635D79E-A81E-4F48-86BE-7DCF1BC6E756}"/>
              </a:ext>
            </a:extLst>
          </p:cNvPr>
          <p:cNvPicPr>
            <a:picLocks noGrp="1" noRot="1" noChangeAspect="1"/>
          </p:cNvPicPr>
          <p:nvPr>
            <p:ph idx="1"/>
            <a:videoFile r:link="rId1"/>
          </p:nvPr>
        </p:nvPicPr>
        <p:blipFill>
          <a:blip r:embed="rId5"/>
          <a:stretch>
            <a:fillRect/>
          </a:stretch>
        </p:blipFill>
        <p:spPr>
          <a:xfrm>
            <a:off x="1947285" y="1840478"/>
            <a:ext cx="8297428" cy="4688364"/>
          </a:xfrm>
          <a:prstGeom prst="rect">
            <a:avLst/>
          </a:prstGeom>
        </p:spPr>
      </p:pic>
      <p:sp>
        <p:nvSpPr>
          <p:cNvPr id="10" name="Title 1">
            <a:extLst>
              <a:ext uri="{FF2B5EF4-FFF2-40B4-BE49-F238E27FC236}">
                <a16:creationId xmlns:a16="http://schemas.microsoft.com/office/drawing/2014/main" id="{A8AAC4E1-1C88-47D3-BF67-9813FA734AF8}"/>
              </a:ext>
            </a:extLst>
          </p:cNvPr>
          <p:cNvSpPr txBox="1">
            <a:spLocks/>
          </p:cNvSpPr>
          <p:nvPr/>
        </p:nvSpPr>
        <p:spPr>
          <a:xfrm>
            <a:off x="399221" y="269779"/>
            <a:ext cx="1139355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A Comprehensive System of School Mental Health Supports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1" name="Google Shape;181;p8"/>
          <p:cNvPicPr preferRelativeResize="0"/>
          <p:nvPr/>
        </p:nvPicPr>
        <p:blipFill rotWithShape="1">
          <a:blip r:embed="rId3">
            <a:alphaModFix/>
          </a:blip>
          <a:srcRect l="24049" t="21000" r="22221" b="10273"/>
          <a:stretch/>
        </p:blipFill>
        <p:spPr>
          <a:xfrm>
            <a:off x="553719" y="1173187"/>
            <a:ext cx="2739690" cy="2683079"/>
          </a:xfrm>
          <a:prstGeom prst="rect">
            <a:avLst/>
          </a:prstGeom>
          <a:noFill/>
          <a:ln>
            <a:noFill/>
          </a:ln>
        </p:spPr>
      </p:pic>
      <p:pic>
        <p:nvPicPr>
          <p:cNvPr id="182" name="Google Shape;182;p8"/>
          <p:cNvPicPr preferRelativeResize="0"/>
          <p:nvPr/>
        </p:nvPicPr>
        <p:blipFill rotWithShape="1">
          <a:blip r:embed="rId4">
            <a:alphaModFix/>
          </a:blip>
          <a:srcRect l="17243" t="18260" r="17199" b="12147"/>
          <a:stretch/>
        </p:blipFill>
        <p:spPr>
          <a:xfrm>
            <a:off x="3827961" y="1173187"/>
            <a:ext cx="3353612" cy="2683079"/>
          </a:xfrm>
          <a:prstGeom prst="rect">
            <a:avLst/>
          </a:prstGeom>
          <a:noFill/>
          <a:ln>
            <a:noFill/>
          </a:ln>
        </p:spPr>
      </p:pic>
      <p:pic>
        <p:nvPicPr>
          <p:cNvPr id="183" name="Google Shape;183;p8"/>
          <p:cNvPicPr preferRelativeResize="0"/>
          <p:nvPr/>
        </p:nvPicPr>
        <p:blipFill rotWithShape="1">
          <a:blip r:embed="rId5">
            <a:alphaModFix/>
          </a:blip>
          <a:srcRect l="24937" t="18950" r="24544" b="22808"/>
          <a:stretch/>
        </p:blipFill>
        <p:spPr>
          <a:xfrm>
            <a:off x="8025928" y="1173187"/>
            <a:ext cx="2461162" cy="2181100"/>
          </a:xfrm>
          <a:prstGeom prst="rect">
            <a:avLst/>
          </a:prstGeom>
          <a:noFill/>
          <a:ln>
            <a:noFill/>
          </a:ln>
        </p:spPr>
      </p:pic>
      <p:pic>
        <p:nvPicPr>
          <p:cNvPr id="184" name="Google Shape;184;p8"/>
          <p:cNvPicPr preferRelativeResize="0"/>
          <p:nvPr/>
        </p:nvPicPr>
        <p:blipFill rotWithShape="1">
          <a:blip r:embed="rId6">
            <a:alphaModFix/>
          </a:blip>
          <a:srcRect l="32718" t="3359" r="24215" b="22031"/>
          <a:stretch/>
        </p:blipFill>
        <p:spPr>
          <a:xfrm>
            <a:off x="955243" y="3961189"/>
            <a:ext cx="1924926" cy="2008449"/>
          </a:xfrm>
          <a:prstGeom prst="rect">
            <a:avLst/>
          </a:prstGeom>
          <a:noFill/>
          <a:ln>
            <a:noFill/>
          </a:ln>
        </p:spPr>
      </p:pic>
      <p:sp>
        <p:nvSpPr>
          <p:cNvPr id="10" name="Title 1">
            <a:extLst>
              <a:ext uri="{FF2B5EF4-FFF2-40B4-BE49-F238E27FC236}">
                <a16:creationId xmlns:a16="http://schemas.microsoft.com/office/drawing/2014/main" id="{4508A2C4-47FD-4754-8314-10ED371474DB}"/>
              </a:ext>
            </a:extLst>
          </p:cNvPr>
          <p:cNvSpPr txBox="1">
            <a:spLocks/>
          </p:cNvSpPr>
          <p:nvPr/>
        </p:nvSpPr>
        <p:spPr>
          <a:xfrm>
            <a:off x="390545" y="290888"/>
            <a:ext cx="11106111"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ID-AWARE Project Advisory Board</a:t>
            </a:r>
          </a:p>
        </p:txBody>
      </p:sp>
      <p:sp>
        <p:nvSpPr>
          <p:cNvPr id="2" name="TextBox 1">
            <a:extLst>
              <a:ext uri="{FF2B5EF4-FFF2-40B4-BE49-F238E27FC236}">
                <a16:creationId xmlns:a16="http://schemas.microsoft.com/office/drawing/2014/main" id="{F718C2B2-1924-4805-B354-570443AE588B}"/>
              </a:ext>
            </a:extLst>
          </p:cNvPr>
          <p:cNvSpPr txBox="1"/>
          <p:nvPr/>
        </p:nvSpPr>
        <p:spPr>
          <a:xfrm>
            <a:off x="182341" y="3223014"/>
            <a:ext cx="3482446" cy="661720"/>
          </a:xfrm>
          <a:prstGeom prst="rect">
            <a:avLst/>
          </a:prstGeom>
          <a:solidFill>
            <a:schemeClr val="bg1"/>
          </a:solidFill>
        </p:spPr>
        <p:txBody>
          <a:bodyPr wrap="square" rtlCol="0">
            <a:spAutoFit/>
          </a:bodyPr>
          <a:lstStyle/>
          <a:p>
            <a:pPr algn="ctr"/>
            <a:r>
              <a:rPr lang="en-US" sz="1500" b="1" dirty="0">
                <a:latin typeface="Open sans" panose="020B0606030504020204" pitchFamily="34" charset="0"/>
                <a:ea typeface="Open sans" panose="020B0606030504020204" pitchFamily="34" charset="0"/>
                <a:cs typeface="Open sans" panose="020B0606030504020204" pitchFamily="34" charset="0"/>
              </a:rPr>
              <a:t>Susan Barrett, MA</a:t>
            </a:r>
          </a:p>
          <a:p>
            <a:pPr algn="ctr"/>
            <a:r>
              <a:rPr lang="en-US" sz="1100" dirty="0">
                <a:latin typeface="Open sans" panose="020B0606030504020204" pitchFamily="34" charset="0"/>
                <a:ea typeface="Open sans" panose="020B0606030504020204" pitchFamily="34" charset="0"/>
                <a:cs typeface="Open sans" panose="020B0606030504020204" pitchFamily="34" charset="0"/>
              </a:rPr>
              <a:t>Director of the Center on Social Behavior Supports</a:t>
            </a:r>
          </a:p>
          <a:p>
            <a:pPr algn="ctr"/>
            <a:r>
              <a:rPr lang="en-US" sz="1100" dirty="0">
                <a:latin typeface="Open sans" panose="020B0606030504020204" pitchFamily="34" charset="0"/>
                <a:ea typeface="Open sans" panose="020B0606030504020204" pitchFamily="34" charset="0"/>
                <a:cs typeface="Open sans" panose="020B0606030504020204" pitchFamily="34" charset="0"/>
              </a:rPr>
              <a:t>Old Dominion University</a:t>
            </a:r>
          </a:p>
        </p:txBody>
      </p:sp>
      <p:sp>
        <p:nvSpPr>
          <p:cNvPr id="9" name="TextBox 8">
            <a:extLst>
              <a:ext uri="{FF2B5EF4-FFF2-40B4-BE49-F238E27FC236}">
                <a16:creationId xmlns:a16="http://schemas.microsoft.com/office/drawing/2014/main" id="{B9A82464-E86C-44E0-99E4-02C7E4819F69}"/>
              </a:ext>
            </a:extLst>
          </p:cNvPr>
          <p:cNvSpPr txBox="1"/>
          <p:nvPr/>
        </p:nvSpPr>
        <p:spPr>
          <a:xfrm>
            <a:off x="3652754" y="3258719"/>
            <a:ext cx="3670851" cy="661720"/>
          </a:xfrm>
          <a:prstGeom prst="rect">
            <a:avLst/>
          </a:prstGeom>
          <a:solidFill>
            <a:schemeClr val="bg1"/>
          </a:solidFill>
        </p:spPr>
        <p:txBody>
          <a:bodyPr wrap="square" rtlCol="0">
            <a:spAutoFit/>
          </a:bodyPr>
          <a:lstStyle/>
          <a:p>
            <a:pPr algn="ctr"/>
            <a:r>
              <a:rPr lang="en-US" sz="1500" b="1" dirty="0" err="1">
                <a:latin typeface="Open sans" panose="020B0606030504020204" pitchFamily="34" charset="0"/>
                <a:ea typeface="Open sans" panose="020B0606030504020204" pitchFamily="34" charset="0"/>
                <a:cs typeface="Open sans" panose="020B0606030504020204" pitchFamily="34" charset="0"/>
              </a:rPr>
              <a:t>Kelcey</a:t>
            </a:r>
            <a:r>
              <a:rPr lang="en-US" sz="1500" b="1" dirty="0">
                <a:latin typeface="Open sans" panose="020B0606030504020204" pitchFamily="34" charset="0"/>
                <a:ea typeface="Open sans" panose="020B0606030504020204" pitchFamily="34" charset="0"/>
                <a:cs typeface="Open sans" panose="020B0606030504020204" pitchFamily="34" charset="0"/>
              </a:rPr>
              <a:t> Schmitz, </a:t>
            </a:r>
            <a:r>
              <a:rPr lang="en-US" sz="1500" b="1" dirty="0" err="1">
                <a:latin typeface="Open sans" panose="020B0606030504020204" pitchFamily="34" charset="0"/>
                <a:ea typeface="Open sans" panose="020B0606030504020204" pitchFamily="34" charset="0"/>
                <a:cs typeface="Open sans" panose="020B0606030504020204" pitchFamily="34" charset="0"/>
              </a:rPr>
              <a:t>MSEd</a:t>
            </a:r>
            <a:endParaRPr lang="en-US" sz="15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sz="1100" dirty="0">
                <a:latin typeface="Open sans" panose="020B0606030504020204" pitchFamily="34" charset="0"/>
                <a:ea typeface="Open sans" panose="020B0606030504020204" pitchFamily="34" charset="0"/>
                <a:cs typeface="Open sans" panose="020B0606030504020204" pitchFamily="34" charset="0"/>
              </a:rPr>
              <a:t>MTSS/School Mental Health Training and TA Specialist</a:t>
            </a:r>
          </a:p>
          <a:p>
            <a:pPr algn="ctr"/>
            <a:r>
              <a:rPr lang="en-US" sz="1100" dirty="0">
                <a:latin typeface="Open sans" panose="020B0606030504020204" pitchFamily="34" charset="0"/>
                <a:ea typeface="Open sans" panose="020B0606030504020204" pitchFamily="34" charset="0"/>
                <a:cs typeface="Open sans" panose="020B0606030504020204" pitchFamily="34" charset="0"/>
              </a:rPr>
              <a:t>University of Washington, SMART Center</a:t>
            </a:r>
          </a:p>
        </p:txBody>
      </p:sp>
      <p:sp>
        <p:nvSpPr>
          <p:cNvPr id="11" name="TextBox 10">
            <a:extLst>
              <a:ext uri="{FF2B5EF4-FFF2-40B4-BE49-F238E27FC236}">
                <a16:creationId xmlns:a16="http://schemas.microsoft.com/office/drawing/2014/main" id="{74C47F8A-6252-4002-9F01-C1E0D9B690AC}"/>
              </a:ext>
            </a:extLst>
          </p:cNvPr>
          <p:cNvSpPr txBox="1"/>
          <p:nvPr/>
        </p:nvSpPr>
        <p:spPr>
          <a:xfrm>
            <a:off x="7413544" y="3223014"/>
            <a:ext cx="3945760" cy="830997"/>
          </a:xfrm>
          <a:prstGeom prst="rect">
            <a:avLst/>
          </a:prstGeom>
          <a:solidFill>
            <a:schemeClr val="bg1"/>
          </a:solidFill>
        </p:spPr>
        <p:txBody>
          <a:bodyPr wrap="square" rtlCol="0">
            <a:spAutoFit/>
          </a:bodyPr>
          <a:lstStyle/>
          <a:p>
            <a:pPr algn="ctr"/>
            <a:r>
              <a:rPr lang="en-US" sz="1500" b="1" dirty="0">
                <a:latin typeface="Open sans" panose="020B0606030504020204" pitchFamily="34" charset="0"/>
                <a:ea typeface="Open sans" panose="020B0606030504020204" pitchFamily="34" charset="0"/>
                <a:cs typeface="Open sans" panose="020B0606030504020204" pitchFamily="34" charset="0"/>
              </a:rPr>
              <a:t>Dennis Woody, PhD</a:t>
            </a:r>
          </a:p>
          <a:p>
            <a:pPr algn="ctr"/>
            <a:r>
              <a:rPr lang="en-US" sz="1100" dirty="0">
                <a:latin typeface="Open sans" panose="020B0606030504020204" pitchFamily="34" charset="0"/>
                <a:ea typeface="Open sans" panose="020B0606030504020204" pitchFamily="34" charset="0"/>
                <a:cs typeface="Open sans" panose="020B0606030504020204" pitchFamily="34" charset="0"/>
              </a:rPr>
              <a:t>Pediatric Neuropsychologist, Senior Clinical Program Consultant </a:t>
            </a:r>
          </a:p>
          <a:p>
            <a:pPr algn="ctr"/>
            <a:r>
              <a:rPr lang="en-US" sz="1100" dirty="0">
                <a:latin typeface="Open sans" panose="020B0606030504020204" pitchFamily="34" charset="0"/>
                <a:ea typeface="Open sans" panose="020B0606030504020204" pitchFamily="34" charset="0"/>
                <a:cs typeface="Open sans" panose="020B0606030504020204" pitchFamily="34" charset="0"/>
              </a:rPr>
              <a:t>Optum</a:t>
            </a:r>
          </a:p>
        </p:txBody>
      </p:sp>
      <p:sp>
        <p:nvSpPr>
          <p:cNvPr id="14" name="TextBox 13">
            <a:extLst>
              <a:ext uri="{FF2B5EF4-FFF2-40B4-BE49-F238E27FC236}">
                <a16:creationId xmlns:a16="http://schemas.microsoft.com/office/drawing/2014/main" id="{9288FE73-5EB8-4C90-B364-83FD60C22E26}"/>
              </a:ext>
            </a:extLst>
          </p:cNvPr>
          <p:cNvSpPr txBox="1"/>
          <p:nvPr/>
        </p:nvSpPr>
        <p:spPr>
          <a:xfrm>
            <a:off x="0" y="5985027"/>
            <a:ext cx="3827961" cy="661720"/>
          </a:xfrm>
          <a:prstGeom prst="rect">
            <a:avLst/>
          </a:prstGeom>
          <a:solidFill>
            <a:schemeClr val="bg1"/>
          </a:solidFill>
        </p:spPr>
        <p:txBody>
          <a:bodyPr wrap="square" rtlCol="0">
            <a:spAutoFit/>
          </a:bodyPr>
          <a:lstStyle/>
          <a:p>
            <a:pPr algn="ctr"/>
            <a:r>
              <a:rPr lang="en-US" sz="1500" b="1" dirty="0">
                <a:latin typeface="Open sans" panose="020B0606030504020204" pitchFamily="34" charset="0"/>
                <a:ea typeface="Open sans" panose="020B0606030504020204" pitchFamily="34" charset="0"/>
                <a:cs typeface="Open sans" panose="020B0606030504020204" pitchFamily="34" charset="0"/>
              </a:rPr>
              <a:t>Anna </a:t>
            </a:r>
            <a:r>
              <a:rPr lang="en-US" sz="1500" b="1" dirty="0" err="1">
                <a:latin typeface="Open sans" panose="020B0606030504020204" pitchFamily="34" charset="0"/>
                <a:ea typeface="Open sans" panose="020B0606030504020204" pitchFamily="34" charset="0"/>
                <a:cs typeface="Open sans" panose="020B0606030504020204" pitchFamily="34" charset="0"/>
              </a:rPr>
              <a:t>Almerico</a:t>
            </a:r>
            <a:r>
              <a:rPr lang="en-US" sz="1500" b="1" dirty="0">
                <a:latin typeface="Open sans" panose="020B0606030504020204" pitchFamily="34" charset="0"/>
                <a:ea typeface="Open sans" panose="020B0606030504020204" pitchFamily="34" charset="0"/>
                <a:cs typeface="Open sans" panose="020B0606030504020204" pitchFamily="34" charset="0"/>
              </a:rPr>
              <a:t> </a:t>
            </a:r>
          </a:p>
          <a:p>
            <a:pPr algn="ctr"/>
            <a:r>
              <a:rPr lang="en-US" sz="1100" dirty="0">
                <a:latin typeface="Open sans" panose="020B0606030504020204" pitchFamily="34" charset="0"/>
                <a:ea typeface="Open sans" panose="020B0606030504020204" pitchFamily="34" charset="0"/>
                <a:cs typeface="Open sans" panose="020B0606030504020204" pitchFamily="34" charset="0"/>
              </a:rPr>
              <a:t>Director</a:t>
            </a:r>
          </a:p>
          <a:p>
            <a:pPr algn="ctr"/>
            <a:r>
              <a:rPr lang="en-US" sz="1100" dirty="0">
                <a:latin typeface="Open sans" panose="020B0606030504020204" pitchFamily="34" charset="0"/>
                <a:ea typeface="Open sans" panose="020B0606030504020204" pitchFamily="34" charset="0"/>
                <a:cs typeface="Open sans" panose="020B0606030504020204" pitchFamily="34" charset="0"/>
              </a:rPr>
              <a:t>Idaho Out-of-School Network</a:t>
            </a:r>
          </a:p>
        </p:txBody>
      </p:sp>
      <p:sp>
        <p:nvSpPr>
          <p:cNvPr id="16" name="TextBox 15">
            <a:extLst>
              <a:ext uri="{FF2B5EF4-FFF2-40B4-BE49-F238E27FC236}">
                <a16:creationId xmlns:a16="http://schemas.microsoft.com/office/drawing/2014/main" id="{74F6717E-7617-4E8F-90BF-A13F106E5767}"/>
              </a:ext>
            </a:extLst>
          </p:cNvPr>
          <p:cNvSpPr txBox="1"/>
          <p:nvPr/>
        </p:nvSpPr>
        <p:spPr>
          <a:xfrm>
            <a:off x="3565428" y="5969638"/>
            <a:ext cx="3670851" cy="661720"/>
          </a:xfrm>
          <a:prstGeom prst="rect">
            <a:avLst/>
          </a:prstGeom>
          <a:solidFill>
            <a:schemeClr val="bg1"/>
          </a:solidFill>
        </p:spPr>
        <p:txBody>
          <a:bodyPr wrap="square" rtlCol="0">
            <a:spAutoFit/>
          </a:bodyPr>
          <a:lstStyle/>
          <a:p>
            <a:pPr algn="ctr"/>
            <a:r>
              <a:rPr lang="en-US" sz="1500" b="1" dirty="0">
                <a:latin typeface="Open sans" panose="020B0606030504020204" pitchFamily="34" charset="0"/>
                <a:ea typeface="Open sans" panose="020B0606030504020204" pitchFamily="34" charset="0"/>
                <a:cs typeface="Open sans" panose="020B0606030504020204" pitchFamily="34" charset="0"/>
              </a:rPr>
              <a:t>Jackie Yarbrough, MPA, LSW</a:t>
            </a:r>
          </a:p>
          <a:p>
            <a:pPr algn="ctr"/>
            <a:r>
              <a:rPr lang="en-US" sz="1100" dirty="0">
                <a:latin typeface="Open sans" panose="020B0606030504020204" pitchFamily="34" charset="0"/>
                <a:ea typeface="Open sans" panose="020B0606030504020204" pitchFamily="34" charset="0"/>
                <a:cs typeface="Open sans" panose="020B0606030504020204" pitchFamily="34" charset="0"/>
              </a:rPr>
              <a:t>Senior Program Officer</a:t>
            </a:r>
            <a:br>
              <a:rPr lang="en-US" sz="1100" dirty="0">
                <a:latin typeface="Open sans" panose="020B0606030504020204" pitchFamily="34" charset="0"/>
                <a:ea typeface="Open sans" panose="020B0606030504020204" pitchFamily="34" charset="0"/>
                <a:cs typeface="Open sans" panose="020B0606030504020204" pitchFamily="34" charset="0"/>
              </a:rPr>
            </a:br>
            <a:r>
              <a:rPr lang="en-US" sz="1100" dirty="0">
                <a:latin typeface="Open sans" panose="020B0606030504020204" pitchFamily="34" charset="0"/>
                <a:ea typeface="Open sans" panose="020B0606030504020204" pitchFamily="34" charset="0"/>
                <a:cs typeface="Open sans" panose="020B0606030504020204" pitchFamily="34" charset="0"/>
              </a:rPr>
              <a:t>Blue Cross of Idaho Foundation for Health </a:t>
            </a:r>
          </a:p>
        </p:txBody>
      </p:sp>
      <p:pic>
        <p:nvPicPr>
          <p:cNvPr id="13" name="Picture 12">
            <a:extLst>
              <a:ext uri="{FF2B5EF4-FFF2-40B4-BE49-F238E27FC236}">
                <a16:creationId xmlns:a16="http://schemas.microsoft.com/office/drawing/2014/main" id="{EA294723-518B-430A-ABEA-CF7AC64B61AA}"/>
              </a:ext>
            </a:extLst>
          </p:cNvPr>
          <p:cNvPicPr>
            <a:picLocks noChangeAspect="1"/>
          </p:cNvPicPr>
          <p:nvPr/>
        </p:nvPicPr>
        <p:blipFill>
          <a:blip r:embed="rId7"/>
          <a:stretch>
            <a:fillRect/>
          </a:stretch>
        </p:blipFill>
        <p:spPr>
          <a:xfrm rot="16200000" flipH="1">
            <a:off x="8343901" y="3009903"/>
            <a:ext cx="6858001" cy="838199"/>
          </a:xfrm>
          <a:prstGeom prst="rect">
            <a:avLst/>
          </a:prstGeom>
        </p:spPr>
      </p:pic>
      <p:sp>
        <p:nvSpPr>
          <p:cNvPr id="15" name="TextBox 14">
            <a:extLst>
              <a:ext uri="{FF2B5EF4-FFF2-40B4-BE49-F238E27FC236}">
                <a16:creationId xmlns:a16="http://schemas.microsoft.com/office/drawing/2014/main" id="{3136991B-D612-4043-B8CB-D6B71992CEA8}"/>
              </a:ext>
            </a:extLst>
          </p:cNvPr>
          <p:cNvSpPr txBox="1"/>
          <p:nvPr/>
        </p:nvSpPr>
        <p:spPr>
          <a:xfrm>
            <a:off x="7461499" y="5857726"/>
            <a:ext cx="3827961" cy="1000274"/>
          </a:xfrm>
          <a:prstGeom prst="rect">
            <a:avLst/>
          </a:prstGeom>
          <a:solidFill>
            <a:schemeClr val="bg1"/>
          </a:solidFill>
        </p:spPr>
        <p:txBody>
          <a:bodyPr wrap="square" rtlCol="0">
            <a:spAutoFit/>
          </a:bodyPr>
          <a:lstStyle/>
          <a:p>
            <a:pPr algn="ctr"/>
            <a:r>
              <a:rPr lang="en-US" sz="1500" b="1" dirty="0">
                <a:latin typeface="Open sans" panose="020B0606030504020204" pitchFamily="34" charset="0"/>
                <a:ea typeface="Open sans" panose="020B0606030504020204" pitchFamily="34" charset="0"/>
                <a:cs typeface="Open sans" panose="020B0606030504020204" pitchFamily="34" charset="0"/>
              </a:rPr>
              <a:t>Julie Mead, </a:t>
            </a:r>
            <a:r>
              <a:rPr lang="en-US" sz="1500" b="1" dirty="0" err="1">
                <a:latin typeface="Open sans" panose="020B0606030504020204" pitchFamily="34" charset="0"/>
                <a:ea typeface="Open sans" panose="020B0606030504020204" pitchFamily="34" charset="0"/>
                <a:cs typeface="Open sans" panose="020B0606030504020204" pitchFamily="34" charset="0"/>
              </a:rPr>
              <a:t>EdS</a:t>
            </a:r>
            <a:endParaRPr lang="en-US" sz="1500" b="1" dirty="0">
              <a:latin typeface="Open sans" panose="020B0606030504020204" pitchFamily="34" charset="0"/>
              <a:ea typeface="Open sans" panose="020B0606030504020204" pitchFamily="34" charset="0"/>
              <a:cs typeface="Open sans" panose="020B0606030504020204" pitchFamily="34" charset="0"/>
            </a:endParaRPr>
          </a:p>
          <a:p>
            <a:pPr algn="ctr"/>
            <a:r>
              <a:rPr lang="en-US" sz="1100" dirty="0">
                <a:latin typeface="Open sans" panose="020B0606030504020204" pitchFamily="34" charset="0"/>
                <a:ea typeface="Open sans" panose="020B0606030504020204" pitchFamily="34" charset="0"/>
                <a:cs typeface="Open sans" panose="020B0606030504020204" pitchFamily="34" charset="0"/>
              </a:rPr>
              <a:t>Director of Operations, Idaho Special Education Support and Technical Assistance (SESTA)</a:t>
            </a:r>
          </a:p>
          <a:p>
            <a:pPr algn="ctr"/>
            <a:r>
              <a:rPr lang="en-US" sz="1100" dirty="0">
                <a:latin typeface="Open sans" panose="020B0606030504020204" pitchFamily="34" charset="0"/>
                <a:ea typeface="Open sans" panose="020B0606030504020204" pitchFamily="34" charset="0"/>
                <a:cs typeface="Open sans" panose="020B0606030504020204" pitchFamily="34" charset="0"/>
              </a:rPr>
              <a:t>Boise State University- Center for School and Community Partnerships (CSPS)</a:t>
            </a:r>
          </a:p>
        </p:txBody>
      </p:sp>
      <p:pic>
        <p:nvPicPr>
          <p:cNvPr id="6" name="Picture 5" descr="A person wearing glasses&#10;&#10;Description automatically generated with low confidence">
            <a:extLst>
              <a:ext uri="{FF2B5EF4-FFF2-40B4-BE49-F238E27FC236}">
                <a16:creationId xmlns:a16="http://schemas.microsoft.com/office/drawing/2014/main" id="{B32DDC2B-AB87-4849-8AB2-432CEDDA81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7802" y="4013278"/>
            <a:ext cx="1905000" cy="1905000"/>
          </a:xfrm>
          <a:prstGeom prst="rect">
            <a:avLst/>
          </a:prstGeom>
        </p:spPr>
      </p:pic>
      <p:pic>
        <p:nvPicPr>
          <p:cNvPr id="4" name="Picture 3" descr="A person smiling outside&#10;&#10;Description automatically generated with low confidence">
            <a:extLst>
              <a:ext uri="{FF2B5EF4-FFF2-40B4-BE49-F238E27FC236}">
                <a16:creationId xmlns:a16="http://schemas.microsoft.com/office/drawing/2014/main" id="{DD3675AB-4D63-4953-A3A7-B1840E054B7F}"/>
              </a:ext>
            </a:extLst>
          </p:cNvPr>
          <p:cNvPicPr>
            <a:picLocks noChangeAspect="1"/>
          </p:cNvPicPr>
          <p:nvPr/>
        </p:nvPicPr>
        <p:blipFill rotWithShape="1">
          <a:blip r:embed="rId9">
            <a:extLst>
              <a:ext uri="{28A0092B-C50C-407E-A947-70E740481C1C}">
                <a14:useLocalDpi xmlns:a14="http://schemas.microsoft.com/office/drawing/2010/main" val="0"/>
              </a:ext>
            </a:extLst>
          </a:blip>
          <a:srcRect l="11928" t="20513" r="12043" b="22256"/>
          <a:stretch/>
        </p:blipFill>
        <p:spPr>
          <a:xfrm>
            <a:off x="4495574" y="3961189"/>
            <a:ext cx="1924925" cy="19319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80" name="Google Shape;80;p16"/>
          <p:cNvGrpSpPr/>
          <p:nvPr/>
        </p:nvGrpSpPr>
        <p:grpSpPr>
          <a:xfrm>
            <a:off x="994920" y="2335383"/>
            <a:ext cx="10171607" cy="3449137"/>
            <a:chOff x="247654" y="499849"/>
            <a:chExt cx="7628705" cy="3449137"/>
          </a:xfrm>
        </p:grpSpPr>
        <p:sp>
          <p:nvSpPr>
            <p:cNvPr id="82" name="Google Shape;82;p16"/>
            <p:cNvSpPr txBox="1"/>
            <p:nvPr/>
          </p:nvSpPr>
          <p:spPr>
            <a:xfrm>
              <a:off x="247654" y="524226"/>
              <a:ext cx="2464500" cy="1478700"/>
            </a:xfrm>
            <a:prstGeom prst="rect">
              <a:avLst/>
            </a:prstGeom>
            <a:solidFill>
              <a:srgbClr val="2E415C"/>
            </a:solidFill>
            <a:ln>
              <a:noFill/>
            </a:ln>
          </p:spPr>
          <p:txBody>
            <a:bodyPr spcFirstLastPara="1" wrap="square" lIns="81267" tIns="81267" rIns="81267" bIns="81267" anchor="ctr" anchorCtr="0">
              <a:noAutofit/>
            </a:bodyPr>
            <a:lstStyle/>
            <a:p>
              <a:pPr algn="ctr">
                <a:lnSpc>
                  <a:spcPct val="90000"/>
                </a:lnSpc>
              </a:pPr>
              <a:r>
                <a:rPr lang="en" dirty="0">
                  <a:solidFill>
                    <a:schemeClr val="lt1"/>
                  </a:solidFill>
                  <a:latin typeface="Open Sans"/>
                  <a:ea typeface="Candara"/>
                  <a:cs typeface="Candara"/>
                  <a:sym typeface="Candara"/>
                </a:rPr>
                <a:t>Increase the </a:t>
              </a:r>
              <a:r>
                <a:rPr lang="en" b="1" dirty="0">
                  <a:solidFill>
                    <a:schemeClr val="lt1"/>
                  </a:solidFill>
                  <a:latin typeface="Open Sans"/>
                  <a:ea typeface="Candara"/>
                  <a:cs typeface="Candara"/>
                  <a:sym typeface="Candara"/>
                </a:rPr>
                <a:t>capacity </a:t>
              </a:r>
              <a:r>
                <a:rPr lang="en" dirty="0">
                  <a:solidFill>
                    <a:schemeClr val="lt1"/>
                  </a:solidFill>
                  <a:latin typeface="Open Sans"/>
                  <a:ea typeface="Candara"/>
                  <a:cs typeface="Candara"/>
                  <a:sym typeface="Candara"/>
                </a:rPr>
                <a:t>of the LEAs to work preventatively, identifying and supporting students earlier before issues escalate</a:t>
              </a:r>
              <a:endParaRPr dirty="0">
                <a:solidFill>
                  <a:schemeClr val="lt1"/>
                </a:solidFill>
                <a:latin typeface="Open Sans"/>
                <a:ea typeface="Calibri"/>
                <a:cs typeface="Calibri"/>
                <a:sym typeface="Calibri"/>
              </a:endParaRPr>
            </a:p>
          </p:txBody>
        </p:sp>
        <p:sp>
          <p:nvSpPr>
            <p:cNvPr id="83" name="Google Shape;83;p16"/>
            <p:cNvSpPr/>
            <p:nvPr/>
          </p:nvSpPr>
          <p:spPr>
            <a:xfrm>
              <a:off x="2799644" y="507595"/>
              <a:ext cx="2464500" cy="147870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p>
              <a:endParaRPr sz="1900">
                <a:latin typeface="Open Sans"/>
              </a:endParaRPr>
            </a:p>
          </p:txBody>
        </p:sp>
        <p:sp>
          <p:nvSpPr>
            <p:cNvPr id="84" name="Google Shape;84;p16"/>
            <p:cNvSpPr txBox="1"/>
            <p:nvPr/>
          </p:nvSpPr>
          <p:spPr>
            <a:xfrm>
              <a:off x="2807086" y="499849"/>
              <a:ext cx="2464500" cy="1478700"/>
            </a:xfrm>
            <a:prstGeom prst="rect">
              <a:avLst/>
            </a:prstGeom>
            <a:solidFill>
              <a:srgbClr val="2E415C"/>
            </a:solidFill>
            <a:ln>
              <a:noFill/>
            </a:ln>
          </p:spPr>
          <p:txBody>
            <a:bodyPr spcFirstLastPara="1" wrap="square" lIns="81267" tIns="81267" rIns="81267" bIns="81267" anchor="ctr" anchorCtr="0">
              <a:noAutofit/>
            </a:bodyPr>
            <a:lstStyle/>
            <a:p>
              <a:pPr algn="ctr">
                <a:lnSpc>
                  <a:spcPct val="90000"/>
                </a:lnSpc>
              </a:pPr>
              <a:r>
                <a:rPr lang="en" sz="1900" dirty="0">
                  <a:solidFill>
                    <a:schemeClr val="lt1"/>
                  </a:solidFill>
                  <a:latin typeface="Open Sans"/>
                  <a:ea typeface="Candara"/>
                  <a:cs typeface="Candara"/>
                  <a:sym typeface="Candara"/>
                </a:rPr>
                <a:t>Link students’ needs to appropriate </a:t>
              </a:r>
              <a:r>
                <a:rPr lang="en" sz="1900" b="1" dirty="0">
                  <a:solidFill>
                    <a:schemeClr val="lt1"/>
                  </a:solidFill>
                  <a:latin typeface="Open Sans"/>
                  <a:ea typeface="Candara"/>
                  <a:cs typeface="Candara"/>
                  <a:sym typeface="Candara"/>
                </a:rPr>
                <a:t>evidence-based interventions</a:t>
              </a:r>
              <a:endParaRPr sz="1900" dirty="0">
                <a:solidFill>
                  <a:schemeClr val="lt1"/>
                </a:solidFill>
                <a:latin typeface="Open Sans"/>
                <a:ea typeface="Calibri"/>
                <a:cs typeface="Calibri"/>
                <a:sym typeface="Calibri"/>
              </a:endParaRPr>
            </a:p>
          </p:txBody>
        </p:sp>
        <p:sp>
          <p:nvSpPr>
            <p:cNvPr id="85" name="Google Shape;85;p16"/>
            <p:cNvSpPr/>
            <p:nvPr/>
          </p:nvSpPr>
          <p:spPr>
            <a:xfrm>
              <a:off x="5411859" y="499849"/>
              <a:ext cx="2464500" cy="147870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p>
              <a:endParaRPr sz="1900">
                <a:latin typeface="Open Sans"/>
              </a:endParaRPr>
            </a:p>
          </p:txBody>
        </p:sp>
        <p:sp>
          <p:nvSpPr>
            <p:cNvPr id="86" name="Google Shape;86;p16"/>
            <p:cNvSpPr txBox="1"/>
            <p:nvPr/>
          </p:nvSpPr>
          <p:spPr>
            <a:xfrm>
              <a:off x="5396975" y="513101"/>
              <a:ext cx="2464500" cy="1478700"/>
            </a:xfrm>
            <a:prstGeom prst="rect">
              <a:avLst/>
            </a:prstGeom>
            <a:solidFill>
              <a:srgbClr val="2E415C"/>
            </a:solidFill>
            <a:ln>
              <a:noFill/>
            </a:ln>
          </p:spPr>
          <p:txBody>
            <a:bodyPr spcFirstLastPara="1" wrap="square" lIns="81267" tIns="81267" rIns="81267" bIns="81267" anchor="ctr" anchorCtr="0">
              <a:noAutofit/>
            </a:bodyPr>
            <a:lstStyle/>
            <a:p>
              <a:pPr algn="ctr">
                <a:lnSpc>
                  <a:spcPct val="90000"/>
                </a:lnSpc>
              </a:pPr>
              <a:r>
                <a:rPr lang="en" sz="1900" dirty="0">
                  <a:solidFill>
                    <a:schemeClr val="lt1"/>
                  </a:solidFill>
                  <a:latin typeface="Open Sans"/>
                  <a:ea typeface="Candara"/>
                  <a:cs typeface="Candara"/>
                  <a:sym typeface="Candara"/>
                </a:rPr>
                <a:t>Create and sustain </a:t>
              </a:r>
              <a:r>
                <a:rPr lang="en" sz="1900" b="1" dirty="0">
                  <a:solidFill>
                    <a:schemeClr val="lt1"/>
                  </a:solidFill>
                  <a:latin typeface="Open Sans"/>
                  <a:ea typeface="Candara"/>
                  <a:cs typeface="Candara"/>
                  <a:sym typeface="Candara"/>
                </a:rPr>
                <a:t>data tracking systems </a:t>
              </a:r>
              <a:r>
                <a:rPr lang="en" sz="1900" dirty="0">
                  <a:solidFill>
                    <a:schemeClr val="lt1"/>
                  </a:solidFill>
                  <a:latin typeface="Open Sans"/>
                  <a:ea typeface="Candara"/>
                  <a:cs typeface="Candara"/>
                  <a:sym typeface="Candara"/>
                </a:rPr>
                <a:t>to ensure youth receiving intervention are showing improvement</a:t>
              </a:r>
              <a:endParaRPr sz="1900" dirty="0">
                <a:solidFill>
                  <a:schemeClr val="lt1"/>
                </a:solidFill>
                <a:latin typeface="Open Sans"/>
                <a:ea typeface="Calibri"/>
                <a:cs typeface="Calibri"/>
                <a:sym typeface="Calibri"/>
              </a:endParaRPr>
            </a:p>
          </p:txBody>
        </p:sp>
        <p:sp>
          <p:nvSpPr>
            <p:cNvPr id="87" name="Google Shape;87;p16"/>
            <p:cNvSpPr/>
            <p:nvPr/>
          </p:nvSpPr>
          <p:spPr>
            <a:xfrm>
              <a:off x="1338274" y="2470286"/>
              <a:ext cx="2464500" cy="147870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p>
              <a:endParaRPr sz="1900">
                <a:latin typeface="Open Sans"/>
              </a:endParaRPr>
            </a:p>
          </p:txBody>
        </p:sp>
        <p:sp>
          <p:nvSpPr>
            <p:cNvPr id="88" name="Google Shape;88;p16"/>
            <p:cNvSpPr txBox="1"/>
            <p:nvPr/>
          </p:nvSpPr>
          <p:spPr>
            <a:xfrm>
              <a:off x="1338274" y="2470286"/>
              <a:ext cx="2464500" cy="1478700"/>
            </a:xfrm>
            <a:prstGeom prst="rect">
              <a:avLst/>
            </a:prstGeom>
            <a:solidFill>
              <a:srgbClr val="2E415C"/>
            </a:solidFill>
            <a:ln>
              <a:noFill/>
            </a:ln>
          </p:spPr>
          <p:txBody>
            <a:bodyPr spcFirstLastPara="1" wrap="square" lIns="81267" tIns="81267" rIns="81267" bIns="81267" anchor="ctr" anchorCtr="0">
              <a:noAutofit/>
            </a:bodyPr>
            <a:lstStyle/>
            <a:p>
              <a:pPr algn="ctr">
                <a:lnSpc>
                  <a:spcPct val="90000"/>
                </a:lnSpc>
              </a:pPr>
              <a:r>
                <a:rPr lang="en" sz="1900" dirty="0">
                  <a:solidFill>
                    <a:schemeClr val="lt1"/>
                  </a:solidFill>
                  <a:latin typeface="Open Sans"/>
                  <a:ea typeface="Candara"/>
                  <a:cs typeface="Candara"/>
                  <a:sym typeface="Candara"/>
                </a:rPr>
                <a:t>Expand the work of </a:t>
              </a:r>
              <a:r>
                <a:rPr lang="en" sz="1900" b="1" dirty="0">
                  <a:solidFill>
                    <a:schemeClr val="lt1"/>
                  </a:solidFill>
                  <a:latin typeface="Open Sans"/>
                  <a:ea typeface="Candara"/>
                  <a:cs typeface="Candara"/>
                  <a:sym typeface="Candara"/>
                </a:rPr>
                <a:t>clinicians </a:t>
              </a:r>
              <a:r>
                <a:rPr lang="en" sz="1900" dirty="0">
                  <a:solidFill>
                    <a:schemeClr val="lt1"/>
                  </a:solidFill>
                  <a:latin typeface="Open Sans"/>
                  <a:ea typeface="Candara"/>
                  <a:cs typeface="Candara"/>
                  <a:sym typeface="Candara"/>
                </a:rPr>
                <a:t>to support students and their families across all tiers of support</a:t>
              </a:r>
              <a:endParaRPr sz="1900" dirty="0">
                <a:solidFill>
                  <a:schemeClr val="lt1"/>
                </a:solidFill>
                <a:latin typeface="Open Sans"/>
                <a:ea typeface="Calibri"/>
                <a:cs typeface="Calibri"/>
                <a:sym typeface="Calibri"/>
              </a:endParaRPr>
            </a:p>
          </p:txBody>
        </p:sp>
        <p:sp>
          <p:nvSpPr>
            <p:cNvPr id="89" name="Google Shape;89;p16"/>
            <p:cNvSpPr/>
            <p:nvPr/>
          </p:nvSpPr>
          <p:spPr>
            <a:xfrm>
              <a:off x="3996511" y="2470286"/>
              <a:ext cx="2464500" cy="147870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p>
              <a:endParaRPr sz="1900">
                <a:latin typeface="Open Sans"/>
              </a:endParaRPr>
            </a:p>
          </p:txBody>
        </p:sp>
        <p:sp>
          <p:nvSpPr>
            <p:cNvPr id="90" name="Google Shape;90;p16"/>
            <p:cNvSpPr txBox="1"/>
            <p:nvPr/>
          </p:nvSpPr>
          <p:spPr>
            <a:xfrm>
              <a:off x="3996511" y="2470286"/>
              <a:ext cx="2464500" cy="1478700"/>
            </a:xfrm>
            <a:prstGeom prst="rect">
              <a:avLst/>
            </a:prstGeom>
            <a:solidFill>
              <a:srgbClr val="2E415C"/>
            </a:solidFill>
            <a:ln>
              <a:noFill/>
            </a:ln>
          </p:spPr>
          <p:txBody>
            <a:bodyPr spcFirstLastPara="1" wrap="square" lIns="81267" tIns="81267" rIns="81267" bIns="81267" anchor="ctr" anchorCtr="0">
              <a:noAutofit/>
            </a:bodyPr>
            <a:lstStyle/>
            <a:p>
              <a:pPr algn="ctr">
                <a:lnSpc>
                  <a:spcPct val="90000"/>
                </a:lnSpc>
              </a:pPr>
              <a:r>
                <a:rPr lang="en" sz="1900">
                  <a:solidFill>
                    <a:schemeClr val="lt1"/>
                  </a:solidFill>
                  <a:latin typeface="Open Sans"/>
                  <a:ea typeface="Candara"/>
                  <a:cs typeface="Candara"/>
                  <a:sym typeface="Candara"/>
                </a:rPr>
                <a:t>Assist in creating</a:t>
              </a:r>
              <a:r>
                <a:rPr lang="en" sz="1900" b="1">
                  <a:solidFill>
                    <a:schemeClr val="lt1"/>
                  </a:solidFill>
                  <a:latin typeface="Open Sans"/>
                  <a:ea typeface="Candara"/>
                  <a:cs typeface="Candara"/>
                  <a:sym typeface="Candara"/>
                </a:rPr>
                <a:t> healthier school environments</a:t>
              </a:r>
              <a:endParaRPr sz="1900">
                <a:solidFill>
                  <a:schemeClr val="lt1"/>
                </a:solidFill>
                <a:latin typeface="Open Sans"/>
                <a:ea typeface="Calibri"/>
                <a:cs typeface="Calibri"/>
                <a:sym typeface="Calibri"/>
              </a:endParaRPr>
            </a:p>
          </p:txBody>
        </p:sp>
      </p:grpSp>
      <p:sp>
        <p:nvSpPr>
          <p:cNvPr id="95" name="Google Shape;95;p16"/>
          <p:cNvSpPr txBox="1"/>
          <p:nvPr/>
        </p:nvSpPr>
        <p:spPr>
          <a:xfrm>
            <a:off x="2335844" y="4267503"/>
            <a:ext cx="3451200" cy="1774053"/>
          </a:xfrm>
          <a:prstGeom prst="rect">
            <a:avLst/>
          </a:prstGeom>
          <a:solidFill>
            <a:srgbClr val="B7C6D0"/>
          </a:solidFill>
          <a:ln>
            <a:noFill/>
          </a:ln>
        </p:spPr>
        <p:txBody>
          <a:bodyPr spcFirstLastPara="1" wrap="square" lIns="121900" tIns="60933" rIns="121900" bIns="60933" anchor="t" anchorCtr="0">
            <a:noAutofit/>
          </a:bodyPr>
          <a:lstStyle/>
          <a:p>
            <a:pPr algn="ctr"/>
            <a:endParaRPr sz="3333" dirty="0">
              <a:solidFill>
                <a:schemeClr val="dk1"/>
              </a:solidFill>
              <a:latin typeface="Calibri"/>
              <a:ea typeface="Calibri"/>
              <a:cs typeface="Calibri"/>
              <a:sym typeface="Calibri"/>
            </a:endParaRPr>
          </a:p>
          <a:p>
            <a:pPr algn="ctr"/>
            <a:r>
              <a:rPr lang="en" sz="3500" dirty="0">
                <a:solidFill>
                  <a:schemeClr val="bg1"/>
                </a:solidFill>
                <a:latin typeface="Open Sans"/>
                <a:ea typeface="Candara"/>
                <a:cs typeface="Candara"/>
                <a:sym typeface="Candara"/>
              </a:rPr>
              <a:t>Clinicians</a:t>
            </a:r>
            <a:r>
              <a:rPr lang="en" sz="3200" dirty="0">
                <a:solidFill>
                  <a:schemeClr val="bg1"/>
                </a:solidFill>
                <a:latin typeface="Candara"/>
                <a:ea typeface="Candara"/>
                <a:cs typeface="Candara"/>
                <a:sym typeface="Candara"/>
              </a:rPr>
              <a:t>  </a:t>
            </a:r>
            <a:endParaRPr sz="3200" dirty="0">
              <a:solidFill>
                <a:schemeClr val="dk1"/>
              </a:solidFill>
              <a:latin typeface="Candara"/>
              <a:ea typeface="Candara"/>
              <a:cs typeface="Candara"/>
              <a:sym typeface="Candara"/>
            </a:endParaRPr>
          </a:p>
          <a:p>
            <a:pPr algn="ctr"/>
            <a:endParaRPr sz="2400" dirty="0">
              <a:solidFill>
                <a:schemeClr val="dk1"/>
              </a:solidFill>
              <a:latin typeface="Calibri"/>
              <a:ea typeface="Calibri"/>
              <a:cs typeface="Calibri"/>
              <a:sym typeface="Calibri"/>
            </a:endParaRPr>
          </a:p>
          <a:p>
            <a:pPr algn="ctr"/>
            <a:endParaRPr sz="2400" dirty="0">
              <a:solidFill>
                <a:schemeClr val="dk1"/>
              </a:solidFill>
              <a:latin typeface="Calibri"/>
              <a:ea typeface="Calibri"/>
              <a:cs typeface="Calibri"/>
              <a:sym typeface="Calibri"/>
            </a:endParaRPr>
          </a:p>
        </p:txBody>
      </p:sp>
      <p:sp>
        <p:nvSpPr>
          <p:cNvPr id="96" name="Google Shape;96;p16"/>
          <p:cNvSpPr txBox="1"/>
          <p:nvPr/>
        </p:nvSpPr>
        <p:spPr>
          <a:xfrm>
            <a:off x="5942596" y="4267503"/>
            <a:ext cx="3336800" cy="1774053"/>
          </a:xfrm>
          <a:prstGeom prst="rect">
            <a:avLst/>
          </a:prstGeom>
          <a:solidFill>
            <a:srgbClr val="FCC74B"/>
          </a:solidFill>
          <a:ln>
            <a:noFill/>
          </a:ln>
        </p:spPr>
        <p:txBody>
          <a:bodyPr spcFirstLastPara="1" wrap="square" lIns="121900" tIns="60933" rIns="121900" bIns="60933" anchor="t" anchorCtr="0">
            <a:noAutofit/>
          </a:bodyPr>
          <a:lstStyle/>
          <a:p>
            <a:pPr algn="ctr"/>
            <a:r>
              <a:rPr lang="en" sz="3300" dirty="0">
                <a:solidFill>
                  <a:schemeClr val="bg1"/>
                </a:solidFill>
                <a:latin typeface="Open Sans"/>
                <a:ea typeface="Candara"/>
                <a:cs typeface="Candara"/>
                <a:sym typeface="Candara"/>
              </a:rPr>
              <a:t>Healthier School Environments</a:t>
            </a:r>
            <a:endParaRPr sz="3300" dirty="0">
              <a:solidFill>
                <a:schemeClr val="bg1"/>
              </a:solidFill>
              <a:latin typeface="Open Sans"/>
              <a:ea typeface="Calibri"/>
              <a:cs typeface="Calibri"/>
              <a:sym typeface="Calibri"/>
            </a:endParaRPr>
          </a:p>
          <a:p>
            <a:pPr algn="ctr"/>
            <a:endParaRPr sz="2400" dirty="0">
              <a:solidFill>
                <a:schemeClr val="dk1"/>
              </a:solidFill>
              <a:latin typeface="Calibri"/>
              <a:ea typeface="Calibri"/>
              <a:cs typeface="Calibri"/>
              <a:sym typeface="Calibri"/>
            </a:endParaRPr>
          </a:p>
          <a:p>
            <a:pPr algn="ctr"/>
            <a:endParaRPr sz="2400" dirty="0">
              <a:solidFill>
                <a:schemeClr val="dk1"/>
              </a:solidFill>
              <a:latin typeface="Calibri"/>
              <a:ea typeface="Calibri"/>
              <a:cs typeface="Calibri"/>
              <a:sym typeface="Calibri"/>
            </a:endParaRPr>
          </a:p>
        </p:txBody>
      </p:sp>
      <p:sp>
        <p:nvSpPr>
          <p:cNvPr id="23" name="Title 1">
            <a:extLst>
              <a:ext uri="{FF2B5EF4-FFF2-40B4-BE49-F238E27FC236}">
                <a16:creationId xmlns:a16="http://schemas.microsoft.com/office/drawing/2014/main" id="{0282A3CC-7447-4626-AC78-0671F96754C5}"/>
              </a:ext>
            </a:extLst>
          </p:cNvPr>
          <p:cNvSpPr>
            <a:spLocks noGrp="1"/>
          </p:cNvSpPr>
          <p:nvPr>
            <p:ph type="title"/>
          </p:nvPr>
        </p:nvSpPr>
        <p:spPr>
          <a:xfrm>
            <a:off x="439855" y="305261"/>
            <a:ext cx="10515600" cy="1325563"/>
          </a:xfrm>
        </p:spPr>
        <p:txBody>
          <a:bodyPr>
            <a:normAutofit/>
          </a:bodyPr>
          <a:lstStyle/>
          <a:p>
            <a:r>
              <a:rPr lang="en-US" sz="5000" dirty="0">
                <a:solidFill>
                  <a:srgbClr val="2E415C"/>
                </a:solidFill>
                <a:latin typeface="Open Sans"/>
              </a:rPr>
              <a:t>ID-AWARE Goals</a:t>
            </a:r>
          </a:p>
        </p:txBody>
      </p:sp>
      <p:pic>
        <p:nvPicPr>
          <p:cNvPr id="19" name="Picture 18">
            <a:extLst>
              <a:ext uri="{FF2B5EF4-FFF2-40B4-BE49-F238E27FC236}">
                <a16:creationId xmlns:a16="http://schemas.microsoft.com/office/drawing/2014/main" id="{20F8166D-B813-42C3-8AEB-BD9CBE6CBD96}"/>
              </a:ext>
            </a:extLst>
          </p:cNvPr>
          <p:cNvPicPr>
            <a:picLocks noChangeAspect="1"/>
          </p:cNvPicPr>
          <p:nvPr/>
        </p:nvPicPr>
        <p:blipFill>
          <a:blip r:embed="rId3"/>
          <a:stretch>
            <a:fillRect/>
          </a:stretch>
        </p:blipFill>
        <p:spPr>
          <a:xfrm rot="16200000" flipH="1">
            <a:off x="8343901" y="3009903"/>
            <a:ext cx="6858001" cy="838199"/>
          </a:xfrm>
          <a:prstGeom prst="rect">
            <a:avLst/>
          </a:prstGeom>
        </p:spPr>
      </p:pic>
      <p:sp>
        <p:nvSpPr>
          <p:cNvPr id="20" name="Google Shape;92;p16">
            <a:extLst>
              <a:ext uri="{FF2B5EF4-FFF2-40B4-BE49-F238E27FC236}">
                <a16:creationId xmlns:a16="http://schemas.microsoft.com/office/drawing/2014/main" id="{FE0A2EE9-FB34-44CF-83C2-45C251892DF8}"/>
              </a:ext>
            </a:extLst>
          </p:cNvPr>
          <p:cNvSpPr txBox="1"/>
          <p:nvPr/>
        </p:nvSpPr>
        <p:spPr>
          <a:xfrm>
            <a:off x="965900" y="2109984"/>
            <a:ext cx="3336800" cy="1938800"/>
          </a:xfrm>
          <a:prstGeom prst="rect">
            <a:avLst/>
          </a:prstGeom>
          <a:solidFill>
            <a:srgbClr val="3D7D93"/>
          </a:solidFill>
          <a:ln>
            <a:noFill/>
          </a:ln>
        </p:spPr>
        <p:txBody>
          <a:bodyPr spcFirstLastPara="1" wrap="square" lIns="121900" tIns="60933" rIns="121900" bIns="60933" anchor="t" anchorCtr="0">
            <a:noAutofit/>
          </a:bodyPr>
          <a:lstStyle/>
          <a:p>
            <a:pPr algn="ctr"/>
            <a:endParaRPr sz="3333" dirty="0">
              <a:solidFill>
                <a:schemeClr val="dk1"/>
              </a:solidFill>
              <a:latin typeface="Calibri"/>
              <a:ea typeface="Calibri"/>
              <a:cs typeface="Calibri"/>
              <a:sym typeface="Calibri"/>
            </a:endParaRPr>
          </a:p>
          <a:p>
            <a:pPr algn="ctr"/>
            <a:r>
              <a:rPr lang="en" sz="3500" dirty="0">
                <a:solidFill>
                  <a:schemeClr val="bg1"/>
                </a:solidFill>
                <a:latin typeface="Open Sans"/>
                <a:ea typeface="Candara"/>
                <a:cs typeface="Candara"/>
                <a:sym typeface="Candara"/>
              </a:rPr>
              <a:t>Capacity</a:t>
            </a:r>
            <a:endParaRPr sz="3500" dirty="0">
              <a:solidFill>
                <a:schemeClr val="bg1"/>
              </a:solidFill>
              <a:latin typeface="Open Sans"/>
            </a:endParaRPr>
          </a:p>
          <a:p>
            <a:pPr algn="ctr"/>
            <a:endParaRPr sz="2400" dirty="0">
              <a:solidFill>
                <a:schemeClr val="dk1"/>
              </a:solidFill>
              <a:latin typeface="Calibri"/>
              <a:ea typeface="Calibri"/>
              <a:cs typeface="Calibri"/>
              <a:sym typeface="Calibri"/>
            </a:endParaRPr>
          </a:p>
          <a:p>
            <a:pPr algn="ctr"/>
            <a:endParaRPr sz="2400" dirty="0">
              <a:solidFill>
                <a:schemeClr val="dk1"/>
              </a:solidFill>
              <a:latin typeface="Calibri"/>
              <a:ea typeface="Calibri"/>
              <a:cs typeface="Calibri"/>
              <a:sym typeface="Calibri"/>
            </a:endParaRPr>
          </a:p>
          <a:p>
            <a:pPr algn="ctr"/>
            <a:endParaRPr sz="2400" dirty="0">
              <a:solidFill>
                <a:schemeClr val="dk1"/>
              </a:solidFill>
              <a:latin typeface="Calibri"/>
              <a:ea typeface="Calibri"/>
              <a:cs typeface="Calibri"/>
              <a:sym typeface="Calibri"/>
            </a:endParaRPr>
          </a:p>
        </p:txBody>
      </p:sp>
      <p:sp>
        <p:nvSpPr>
          <p:cNvPr id="21" name="Google Shape;93;p16">
            <a:extLst>
              <a:ext uri="{FF2B5EF4-FFF2-40B4-BE49-F238E27FC236}">
                <a16:creationId xmlns:a16="http://schemas.microsoft.com/office/drawing/2014/main" id="{9AE68B88-2ED3-446D-AD5E-C2F6CEB015E4}"/>
              </a:ext>
            </a:extLst>
          </p:cNvPr>
          <p:cNvSpPr txBox="1"/>
          <p:nvPr/>
        </p:nvSpPr>
        <p:spPr>
          <a:xfrm>
            <a:off x="4397573" y="2129710"/>
            <a:ext cx="3336800" cy="1938800"/>
          </a:xfrm>
          <a:prstGeom prst="rect">
            <a:avLst/>
          </a:prstGeom>
          <a:solidFill>
            <a:srgbClr val="DB3059"/>
          </a:solidFill>
          <a:ln>
            <a:noFill/>
          </a:ln>
        </p:spPr>
        <p:txBody>
          <a:bodyPr spcFirstLastPara="1" wrap="square" lIns="121900" tIns="60933" rIns="121900" bIns="60933" anchor="t" anchorCtr="0">
            <a:noAutofit/>
          </a:bodyPr>
          <a:lstStyle/>
          <a:p>
            <a:pPr algn="ctr"/>
            <a:endParaRPr sz="2400" dirty="0">
              <a:solidFill>
                <a:schemeClr val="bg1"/>
              </a:solidFill>
              <a:latin typeface="Calibri"/>
              <a:ea typeface="Calibri"/>
              <a:cs typeface="Calibri"/>
              <a:sym typeface="Calibri"/>
            </a:endParaRPr>
          </a:p>
          <a:p>
            <a:pPr algn="ctr"/>
            <a:r>
              <a:rPr lang="en" sz="3300" dirty="0">
                <a:solidFill>
                  <a:schemeClr val="bg1"/>
                </a:solidFill>
                <a:latin typeface="Open Sans"/>
                <a:ea typeface="Candara"/>
                <a:cs typeface="Candara"/>
                <a:sym typeface="Candara"/>
              </a:rPr>
              <a:t>Evidence-based Interventions</a:t>
            </a:r>
            <a:endParaRPr sz="3300" dirty="0">
              <a:solidFill>
                <a:schemeClr val="bg1"/>
              </a:solidFill>
              <a:latin typeface="Open Sans"/>
              <a:ea typeface="Calibri"/>
              <a:cs typeface="Calibri"/>
              <a:sym typeface="Calibri"/>
            </a:endParaRPr>
          </a:p>
          <a:p>
            <a:pPr algn="ctr"/>
            <a:endParaRPr sz="2400" dirty="0">
              <a:solidFill>
                <a:schemeClr val="dk1"/>
              </a:solidFill>
              <a:latin typeface="Calibri"/>
              <a:ea typeface="Calibri"/>
              <a:cs typeface="Calibri"/>
              <a:sym typeface="Calibri"/>
            </a:endParaRPr>
          </a:p>
          <a:p>
            <a:pPr algn="ctr"/>
            <a:endParaRPr sz="2400" dirty="0">
              <a:solidFill>
                <a:schemeClr val="dk1"/>
              </a:solidFill>
              <a:latin typeface="Calibri"/>
              <a:ea typeface="Calibri"/>
              <a:cs typeface="Calibri"/>
              <a:sym typeface="Calibri"/>
            </a:endParaRPr>
          </a:p>
        </p:txBody>
      </p:sp>
      <p:sp>
        <p:nvSpPr>
          <p:cNvPr id="22" name="Google Shape;94;p16">
            <a:extLst>
              <a:ext uri="{FF2B5EF4-FFF2-40B4-BE49-F238E27FC236}">
                <a16:creationId xmlns:a16="http://schemas.microsoft.com/office/drawing/2014/main" id="{2FFDFEFD-C4E2-4BFA-BAB4-7508CBF1E28D}"/>
              </a:ext>
            </a:extLst>
          </p:cNvPr>
          <p:cNvSpPr txBox="1"/>
          <p:nvPr/>
        </p:nvSpPr>
        <p:spPr>
          <a:xfrm>
            <a:off x="7818592" y="2144194"/>
            <a:ext cx="3336800" cy="1938800"/>
          </a:xfrm>
          <a:prstGeom prst="rect">
            <a:avLst/>
          </a:prstGeom>
          <a:solidFill>
            <a:srgbClr val="074136"/>
          </a:solidFill>
          <a:ln>
            <a:noFill/>
          </a:ln>
        </p:spPr>
        <p:txBody>
          <a:bodyPr spcFirstLastPara="1" wrap="square" lIns="121900" tIns="60933" rIns="121900" bIns="60933" anchor="t" anchorCtr="0">
            <a:noAutofit/>
          </a:bodyPr>
          <a:lstStyle/>
          <a:p>
            <a:pPr algn="ctr"/>
            <a:endParaRPr sz="2400" dirty="0">
              <a:solidFill>
                <a:schemeClr val="dk1"/>
              </a:solidFill>
              <a:latin typeface="Calibri"/>
              <a:ea typeface="Calibri"/>
              <a:cs typeface="Calibri"/>
              <a:sym typeface="Calibri"/>
            </a:endParaRPr>
          </a:p>
          <a:p>
            <a:pPr algn="ctr"/>
            <a:r>
              <a:rPr lang="en" sz="3500" dirty="0">
                <a:solidFill>
                  <a:schemeClr val="bg1"/>
                </a:solidFill>
                <a:latin typeface="Open Sans"/>
                <a:ea typeface="Candara"/>
                <a:cs typeface="Candara"/>
                <a:sym typeface="Candara"/>
              </a:rPr>
              <a:t>Data Tracking Systems</a:t>
            </a:r>
            <a:endParaRPr sz="3500" dirty="0">
              <a:solidFill>
                <a:schemeClr val="bg1"/>
              </a:solidFill>
              <a:latin typeface="Open Sans"/>
              <a:ea typeface="Calibri"/>
              <a:cs typeface="Calibri"/>
              <a:sym typeface="Calibri"/>
            </a:endParaRPr>
          </a:p>
          <a:p>
            <a:pPr algn="ctr"/>
            <a:endParaRPr sz="2400" dirty="0">
              <a:solidFill>
                <a:schemeClr val="dk1"/>
              </a:solidFill>
              <a:latin typeface="Calibri"/>
              <a:ea typeface="Calibri"/>
              <a:cs typeface="Calibri"/>
              <a:sym typeface="Calibri"/>
            </a:endParaRPr>
          </a:p>
          <a:p>
            <a:pPr algn="ctr"/>
            <a:endParaRPr sz="24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5"/>
                                        </p:tgtEl>
                                      </p:cBhvr>
                                    </p:animEffect>
                                    <p:set>
                                      <p:cBhvr>
                                        <p:cTn id="22" dur="1" fill="hold">
                                          <p:stCondLst>
                                            <p:cond delay="499"/>
                                          </p:stCondLst>
                                        </p:cTn>
                                        <p:tgtEl>
                                          <p:spTgt spid="9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6"/>
                                        </p:tgtEl>
                                      </p:cBhvr>
                                    </p:animEffect>
                                    <p:set>
                                      <p:cBhvr>
                                        <p:cTn id="27" dur="1" fill="hold">
                                          <p:stCondLst>
                                            <p:cond delay="4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EB610F-99F7-49FE-91C3-1D5083755623}"/>
              </a:ext>
            </a:extLst>
          </p:cNvPr>
          <p:cNvSpPr>
            <a:spLocks noGrp="1"/>
          </p:cNvSpPr>
          <p:nvPr>
            <p:ph idx="1"/>
          </p:nvPr>
        </p:nvSpPr>
        <p:spPr>
          <a:xfrm>
            <a:off x="4498258" y="1297858"/>
            <a:ext cx="6642598" cy="4836241"/>
          </a:xfrm>
        </p:spPr>
        <p:txBody>
          <a:bodyPr>
            <a:noAutofit/>
          </a:bodyPr>
          <a:lstStyle/>
          <a:p>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R</a:t>
            </a:r>
            <a:r>
              <a:rPr lang="en-US" sz="2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ural and frontier communities experience gaps in services, and schools often struggle  to maintain programs and infrastructure to fill these gaps</a:t>
            </a:r>
            <a:endPar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1"/>
            <a:r>
              <a:rPr lang="en-US" sz="2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Residents travel greater distances to receive services.</a:t>
            </a:r>
          </a:p>
          <a:p>
            <a:pPr lvl="1"/>
            <a:r>
              <a:rPr lang="en-US" sz="2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Communities tend to have lower socioeconomic status, higher poverty rates, may lack comprehensive health care coverage, and experience a shortage of qualified mental health providers.</a:t>
            </a:r>
            <a:r>
              <a:rPr lang="en-US" sz="1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3 </a:t>
            </a:r>
          </a:p>
          <a:p>
            <a:pPr lvl="1"/>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In the schools, </a:t>
            </a:r>
            <a:r>
              <a:rPr lang="en-US" sz="2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student-to-counselor ratio averages 400 to 1, which may reduce a school’s ability to intervene, which </a:t>
            </a:r>
            <a:r>
              <a:rPr lang="en-US"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can </a:t>
            </a:r>
            <a:r>
              <a:rPr lang="en-US" sz="2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exacerbate mental health crise and sometimes require hospitalization.</a:t>
            </a:r>
            <a:r>
              <a:rPr lang="en-US" sz="1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5" name="Title 1">
            <a:extLst>
              <a:ext uri="{FF2B5EF4-FFF2-40B4-BE49-F238E27FC236}">
                <a16:creationId xmlns:a16="http://schemas.microsoft.com/office/drawing/2014/main" id="{49679544-BA79-4C3E-B45E-8A84AACF84F8}"/>
              </a:ext>
            </a:extLst>
          </p:cNvPr>
          <p:cNvSpPr txBox="1">
            <a:spLocks/>
          </p:cNvSpPr>
          <p:nvPr/>
        </p:nvSpPr>
        <p:spPr>
          <a:xfrm>
            <a:off x="625256" y="992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Idaho Landscape</a:t>
            </a:r>
          </a:p>
        </p:txBody>
      </p:sp>
      <p:pic>
        <p:nvPicPr>
          <p:cNvPr id="6" name="Picture 5">
            <a:extLst>
              <a:ext uri="{FF2B5EF4-FFF2-40B4-BE49-F238E27FC236}">
                <a16:creationId xmlns:a16="http://schemas.microsoft.com/office/drawing/2014/main" id="{42EF3818-136B-4632-8609-BA2DDF3A3557}"/>
              </a:ext>
            </a:extLst>
          </p:cNvPr>
          <p:cNvPicPr>
            <a:picLocks noChangeAspect="1"/>
          </p:cNvPicPr>
          <p:nvPr/>
        </p:nvPicPr>
        <p:blipFill>
          <a:blip r:embed="rId3"/>
          <a:stretch>
            <a:fillRect/>
          </a:stretch>
        </p:blipFill>
        <p:spPr>
          <a:xfrm rot="16200000" flipH="1">
            <a:off x="8343901" y="3009903"/>
            <a:ext cx="6858001" cy="838199"/>
          </a:xfrm>
          <a:prstGeom prst="rect">
            <a:avLst/>
          </a:prstGeom>
        </p:spPr>
      </p:pic>
      <p:graphicFrame>
        <p:nvGraphicFramePr>
          <p:cNvPr id="11" name="Chart 10">
            <a:extLst>
              <a:ext uri="{FF2B5EF4-FFF2-40B4-BE49-F238E27FC236}">
                <a16:creationId xmlns:a16="http://schemas.microsoft.com/office/drawing/2014/main" id="{A6B36291-21F1-4AB4-9DBE-EAD310BE56AF}"/>
              </a:ext>
            </a:extLst>
          </p:cNvPr>
          <p:cNvGraphicFramePr/>
          <p:nvPr>
            <p:extLst>
              <p:ext uri="{D42A27DB-BD31-4B8C-83A1-F6EECF244321}">
                <p14:modId xmlns:p14="http://schemas.microsoft.com/office/powerpoint/2010/main" val="28476028"/>
              </p:ext>
            </p:extLst>
          </p:nvPr>
        </p:nvGraphicFramePr>
        <p:xfrm>
          <a:off x="0" y="1606351"/>
          <a:ext cx="5043948" cy="4067174"/>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80B93A30-0860-4EA6-BFFA-B6AF96B8EA5C}"/>
              </a:ext>
            </a:extLst>
          </p:cNvPr>
          <p:cNvSpPr txBox="1"/>
          <p:nvPr/>
        </p:nvSpPr>
        <p:spPr>
          <a:xfrm>
            <a:off x="824359" y="6211669"/>
            <a:ext cx="10117394" cy="646331"/>
          </a:xfrm>
          <a:prstGeom prst="rect">
            <a:avLst/>
          </a:prstGeom>
          <a:noFill/>
        </p:spPr>
        <p:txBody>
          <a:bodyPr wrap="square">
            <a:spAutoFit/>
          </a:bodyPr>
          <a:lstStyle/>
          <a:p>
            <a:r>
              <a:rPr lang="en-US" sz="900" b="0" i="0" u="none" strike="noStrike" baseline="0" dirty="0">
                <a:solidFill>
                  <a:srgbClr val="000000"/>
                </a:solidFill>
                <a:latin typeface="Times New Roman" panose="02020603050405020304" pitchFamily="18" charset="0"/>
              </a:rPr>
              <a:t> Table: U.S. Census Bureau, Population Division. (2017). </a:t>
            </a:r>
            <a:r>
              <a:rPr lang="en-US" sz="900" b="0" i="1" u="none" strike="noStrike" baseline="0" dirty="0">
                <a:solidFill>
                  <a:srgbClr val="000000"/>
                </a:solidFill>
                <a:latin typeface="Times New Roman" panose="02020603050405020304" pitchFamily="18" charset="0"/>
              </a:rPr>
              <a:t>Annual Estimates of the Resident Population for the United States, Regions, States, and </a:t>
            </a:r>
            <a:r>
              <a:rPr lang="en-US" sz="900" b="0" i="1" u="none" strike="noStrike" baseline="0" dirty="0" err="1">
                <a:solidFill>
                  <a:srgbClr val="000000"/>
                </a:solidFill>
                <a:latin typeface="Times New Roman" panose="02020603050405020304" pitchFamily="18" charset="0"/>
              </a:rPr>
              <a:t>Peurto</a:t>
            </a:r>
            <a:r>
              <a:rPr lang="en-US" sz="900" b="0" i="1" u="none" strike="noStrike" baseline="0" dirty="0">
                <a:solidFill>
                  <a:srgbClr val="000000"/>
                </a:solidFill>
                <a:latin typeface="Times New Roman" panose="02020603050405020304" pitchFamily="18" charset="0"/>
              </a:rPr>
              <a:t> Rico. </a:t>
            </a:r>
            <a:r>
              <a:rPr lang="en-US" sz="900" b="0" i="0" u="none" strike="noStrike" baseline="0" dirty="0">
                <a:solidFill>
                  <a:srgbClr val="000000"/>
                </a:solidFill>
                <a:latin typeface="Times New Roman" panose="02020603050405020304" pitchFamily="18" charset="0"/>
              </a:rPr>
              <a:t>Retrieved from </a:t>
            </a:r>
            <a:r>
              <a:rPr lang="en-US" sz="900" b="0" i="0" u="none" strike="noStrike" baseline="0" dirty="0">
                <a:solidFill>
                  <a:srgbClr val="000000"/>
                </a:solidFill>
                <a:latin typeface="Times New Roman" panose="02020603050405020304" pitchFamily="18" charset="0"/>
                <a:hlinkClick r:id="rId5"/>
              </a:rPr>
              <a:t>https://www.census.gov/data/tables/2017/demo/popest/state-total.html</a:t>
            </a:r>
            <a:r>
              <a:rPr lang="en-US" sz="900" b="0" i="0" u="none" strike="noStrike" baseline="0" dirty="0">
                <a:solidFill>
                  <a:srgbClr val="000000"/>
                </a:solidFill>
                <a:latin typeface="Times New Roman" panose="02020603050405020304" pitchFamily="18" charset="0"/>
              </a:rPr>
              <a:t>, 3. Institute of Medicine (US) Roundtable on Environmental Health Sciences, Research, and Medicine; Merchant J, </a:t>
            </a:r>
            <a:r>
              <a:rPr lang="en-US" sz="900" b="0" i="0" u="none" strike="noStrike" baseline="0" dirty="0" err="1">
                <a:solidFill>
                  <a:srgbClr val="000000"/>
                </a:solidFill>
                <a:latin typeface="Times New Roman" panose="02020603050405020304" pitchFamily="18" charset="0"/>
              </a:rPr>
              <a:t>Coussens</a:t>
            </a:r>
            <a:r>
              <a:rPr lang="en-US" sz="900" b="0" i="0" u="none" strike="noStrike" baseline="0" dirty="0">
                <a:solidFill>
                  <a:srgbClr val="000000"/>
                </a:solidFill>
                <a:latin typeface="Times New Roman" panose="02020603050405020304" pitchFamily="18" charset="0"/>
              </a:rPr>
              <a:t> C, Gilbert D, editors. (2006). Rebuilding the Unity of Health and the Environment in Rural America: Workshop Summary. Washington (DC): National Academies Press. The Social Environment in Rural America. Retrieved from: </a:t>
            </a:r>
            <a:r>
              <a:rPr lang="en-US" sz="900" b="0" i="0" u="none" strike="noStrike" baseline="0" dirty="0">
                <a:solidFill>
                  <a:srgbClr val="000000"/>
                </a:solidFill>
                <a:latin typeface="Times New Roman" panose="02020603050405020304" pitchFamily="18" charset="0"/>
                <a:hlinkClick r:id="rId6"/>
              </a:rPr>
              <a:t>https://www.ncbi.nlm.nih.gov/books/NBK56967/</a:t>
            </a:r>
            <a:r>
              <a:rPr lang="en-US" sz="900" b="0" i="0" u="none" strike="noStrike" baseline="0" dirty="0">
                <a:solidFill>
                  <a:srgbClr val="000000"/>
                </a:solidFill>
                <a:latin typeface="Times New Roman" panose="02020603050405020304" pitchFamily="18" charset="0"/>
              </a:rPr>
              <a:t>, </a:t>
            </a:r>
            <a:r>
              <a:rPr lang="en-US" sz="900" dirty="0">
                <a:solidFill>
                  <a:srgbClr val="000000"/>
                </a:solidFill>
                <a:latin typeface="Times New Roman" panose="02020603050405020304" pitchFamily="18" charset="0"/>
              </a:rPr>
              <a:t>4.</a:t>
            </a:r>
            <a:r>
              <a:rPr lang="en-US" sz="900" b="0" i="0" u="none" strike="noStrike" baseline="0" dirty="0">
                <a:solidFill>
                  <a:srgbClr val="000000"/>
                </a:solidFill>
                <a:latin typeface="Times New Roman" panose="02020603050405020304" pitchFamily="18" charset="0"/>
              </a:rPr>
              <a:t> National Center for Education Statistics. (2020). Education Demographics and Geographic Estimates. Retrieved from </a:t>
            </a:r>
            <a:r>
              <a:rPr lang="en-US" sz="900" b="0" i="0" u="none" strike="noStrike" baseline="0" dirty="0">
                <a:solidFill>
                  <a:srgbClr val="000000"/>
                </a:solidFill>
                <a:latin typeface="Times New Roman" panose="02020603050405020304" pitchFamily="18" charset="0"/>
                <a:hlinkClick r:id="rId7"/>
              </a:rPr>
              <a:t>https://nces.ed.gov/programs/edge/Home</a:t>
            </a:r>
            <a:r>
              <a:rPr lang="en-US" sz="900" b="0" i="0" u="none" strike="noStrike" baseline="0" dirty="0">
                <a:solidFill>
                  <a:srgbClr val="000000"/>
                </a:solidFill>
                <a:latin typeface="Times New Roman" panose="02020603050405020304" pitchFamily="18" charset="0"/>
              </a:rPr>
              <a:t> </a:t>
            </a:r>
            <a:endParaRPr lang="en-US" sz="900" dirty="0"/>
          </a:p>
        </p:txBody>
      </p:sp>
    </p:spTree>
    <p:extLst>
      <p:ext uri="{BB962C8B-B14F-4D97-AF65-F5344CB8AC3E}">
        <p14:creationId xmlns:p14="http://schemas.microsoft.com/office/powerpoint/2010/main" val="306449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ABEDC8-A95E-4775-A27A-925416C53853}"/>
              </a:ext>
            </a:extLst>
          </p:cNvPr>
          <p:cNvSpPr>
            <a:spLocks noGrp="1"/>
          </p:cNvSpPr>
          <p:nvPr>
            <p:ph idx="1"/>
          </p:nvPr>
        </p:nvSpPr>
        <p:spPr>
          <a:xfrm>
            <a:off x="463670" y="2005339"/>
            <a:ext cx="5632327" cy="2580969"/>
          </a:xfrm>
        </p:spPr>
        <p:txBody>
          <a:bodyPr>
            <a:noAutofit/>
          </a:bodyPr>
          <a:lstStyle/>
          <a:p>
            <a:r>
              <a:rPr lang="en-US" sz="1900" u="sng" dirty="0">
                <a:solidFill>
                  <a:srgbClr val="000000"/>
                </a:solidFill>
                <a:latin typeface="Open Sans" panose="020B0606030504020204" pitchFamily="34" charset="0"/>
                <a:ea typeface="Open Sans" panose="020B0606030504020204" pitchFamily="34" charset="0"/>
                <a:cs typeface="Open Sans" panose="020B0606030504020204" pitchFamily="34" charset="0"/>
              </a:rPr>
              <a:t>Experience </a:t>
            </a:r>
            <a:r>
              <a:rPr lang="en-US" sz="1900" b="0" i="0" u="sng"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with integrating mental health in schools</a:t>
            </a:r>
          </a:p>
          <a:p>
            <a:pPr lvl="1"/>
            <a:r>
              <a:rPr lang="en-US"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Limited Capacity of the Provider: Services can end abruptly, if communities are under-resourced and a larger community need arises. </a:t>
            </a:r>
          </a:p>
          <a:p>
            <a:pPr lvl="1"/>
            <a:r>
              <a:rPr lang="en-US"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Lacking Infrastructure: Services may be in place, but comprehensive integration isn’t being attained and systems/disciplines aren’t communicating cohesively.</a:t>
            </a:r>
          </a:p>
        </p:txBody>
      </p:sp>
      <p:sp>
        <p:nvSpPr>
          <p:cNvPr id="4" name="Content Placeholder 2">
            <a:extLst>
              <a:ext uri="{FF2B5EF4-FFF2-40B4-BE49-F238E27FC236}">
                <a16:creationId xmlns:a16="http://schemas.microsoft.com/office/drawing/2014/main" id="{D539667A-CF63-4684-B7A7-C2C27DE07642}"/>
              </a:ext>
            </a:extLst>
          </p:cNvPr>
          <p:cNvSpPr txBox="1">
            <a:spLocks/>
          </p:cNvSpPr>
          <p:nvPr/>
        </p:nvSpPr>
        <p:spPr>
          <a:xfrm>
            <a:off x="6224740" y="1983349"/>
            <a:ext cx="4613789" cy="2419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u="sng" dirty="0">
                <a:solidFill>
                  <a:srgbClr val="000000"/>
                </a:solidFill>
                <a:latin typeface="Open Sans" panose="020B0606030504020204" pitchFamily="34" charset="0"/>
                <a:ea typeface="Open Sans" panose="020B0606030504020204" pitchFamily="34" charset="0"/>
                <a:cs typeface="Open Sans" panose="020B0606030504020204" pitchFamily="34" charset="0"/>
              </a:rPr>
              <a:t>No experience integrating mental health in schools</a:t>
            </a:r>
          </a:p>
          <a:p>
            <a:pPr lvl="1"/>
            <a:r>
              <a:rPr lang="en-US" sz="1900" dirty="0">
                <a:solidFill>
                  <a:srgbClr val="000000"/>
                </a:solidFill>
                <a:latin typeface="Open Sans" panose="020B0606030504020204" pitchFamily="34" charset="0"/>
                <a:ea typeface="Open Sans" panose="020B0606030504020204" pitchFamily="34" charset="0"/>
                <a:cs typeface="Open Sans" panose="020B0606030504020204" pitchFamily="34" charset="0"/>
              </a:rPr>
              <a:t>Increased Strain on Community Services: Referring students out to community services can actually increase strain on already burdened community agencies and systems. </a:t>
            </a:r>
          </a:p>
        </p:txBody>
      </p:sp>
      <p:sp>
        <p:nvSpPr>
          <p:cNvPr id="6" name="TextBox 5">
            <a:extLst>
              <a:ext uri="{FF2B5EF4-FFF2-40B4-BE49-F238E27FC236}">
                <a16:creationId xmlns:a16="http://schemas.microsoft.com/office/drawing/2014/main" id="{CE45E857-0F6E-4E98-B17E-57FDF38B4DA3}"/>
              </a:ext>
            </a:extLst>
          </p:cNvPr>
          <p:cNvSpPr txBox="1"/>
          <p:nvPr/>
        </p:nvSpPr>
        <p:spPr>
          <a:xfrm>
            <a:off x="1194619" y="1424777"/>
            <a:ext cx="9128637" cy="477054"/>
          </a:xfrm>
          <a:prstGeom prst="rect">
            <a:avLst/>
          </a:prstGeom>
          <a:noFill/>
        </p:spPr>
        <p:txBody>
          <a:bodyPr wrap="square">
            <a:spAutoFit/>
          </a:bodyPr>
          <a:lstStyle/>
          <a:p>
            <a:r>
              <a:rPr lang="en-US" sz="25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At the local level, districts have shared limitations they face.</a:t>
            </a:r>
          </a:p>
        </p:txBody>
      </p:sp>
      <p:sp>
        <p:nvSpPr>
          <p:cNvPr id="8" name="TextBox 7">
            <a:extLst>
              <a:ext uri="{FF2B5EF4-FFF2-40B4-BE49-F238E27FC236}">
                <a16:creationId xmlns:a16="http://schemas.microsoft.com/office/drawing/2014/main" id="{EF8B6B8E-EA4B-4DD5-9EE4-92EEFFA9AFCF}"/>
              </a:ext>
            </a:extLst>
          </p:cNvPr>
          <p:cNvSpPr txBox="1"/>
          <p:nvPr/>
        </p:nvSpPr>
        <p:spPr>
          <a:xfrm>
            <a:off x="14440" y="4982920"/>
            <a:ext cx="11488993" cy="1569660"/>
          </a:xfrm>
          <a:prstGeom prst="rect">
            <a:avLst/>
          </a:prstGeom>
          <a:noFill/>
        </p:spPr>
        <p:txBody>
          <a:bodyPr wrap="square">
            <a:spAutoFit/>
          </a:bodyPr>
          <a:lstStyle/>
          <a:p>
            <a:pPr lvl="1" algn="ctr"/>
            <a:r>
              <a:rPr lang="en-US" sz="2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This is a systems issue, not a school issue. </a:t>
            </a:r>
          </a:p>
          <a:p>
            <a:pPr lvl="1" algn="ctr"/>
            <a:r>
              <a:rPr lang="en-US" sz="1850" dirty="0">
                <a:solidFill>
                  <a:srgbClr val="000000"/>
                </a:solidFill>
                <a:latin typeface="Open Sans" panose="020B0606030504020204" pitchFamily="34" charset="0"/>
                <a:ea typeface="Open Sans" panose="020B0606030504020204" pitchFamily="34" charset="0"/>
                <a:cs typeface="Open Sans" panose="020B0606030504020204" pitchFamily="34" charset="0"/>
              </a:rPr>
              <a:t>Idaho AWARE’s goal is to educate school staff and adults about mental health prevention and intervention methods, while simultaneously providing sustainable services to fill immediate needs. Ultimately, the hope is to reduce strain on community services and resources, and eventually advance  movement towards prevention-based services and care rather than intervention.</a:t>
            </a:r>
          </a:p>
        </p:txBody>
      </p:sp>
      <p:sp>
        <p:nvSpPr>
          <p:cNvPr id="9" name="Title 1">
            <a:extLst>
              <a:ext uri="{FF2B5EF4-FFF2-40B4-BE49-F238E27FC236}">
                <a16:creationId xmlns:a16="http://schemas.microsoft.com/office/drawing/2014/main" id="{0D12202D-B09F-4774-BB0B-AD6739BFD033}"/>
              </a:ext>
            </a:extLst>
          </p:cNvPr>
          <p:cNvSpPr txBox="1">
            <a:spLocks/>
          </p:cNvSpPr>
          <p:nvPr/>
        </p:nvSpPr>
        <p:spPr>
          <a:xfrm>
            <a:off x="625256" y="9921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000" dirty="0">
                <a:solidFill>
                  <a:srgbClr val="2E415C"/>
                </a:solidFill>
                <a:latin typeface="Open Sans"/>
              </a:rPr>
              <a:t>Local Landscape</a:t>
            </a:r>
          </a:p>
        </p:txBody>
      </p:sp>
      <p:pic>
        <p:nvPicPr>
          <p:cNvPr id="10" name="Picture 9">
            <a:extLst>
              <a:ext uri="{FF2B5EF4-FFF2-40B4-BE49-F238E27FC236}">
                <a16:creationId xmlns:a16="http://schemas.microsoft.com/office/drawing/2014/main" id="{5447DB43-8033-403D-9314-DFBCD12853B7}"/>
              </a:ext>
            </a:extLst>
          </p:cNvPr>
          <p:cNvPicPr>
            <a:picLocks noChangeAspect="1"/>
          </p:cNvPicPr>
          <p:nvPr/>
        </p:nvPicPr>
        <p:blipFill>
          <a:blip r:embed="rId3"/>
          <a:stretch>
            <a:fillRect/>
          </a:stretch>
        </p:blipFill>
        <p:spPr>
          <a:xfrm rot="16200000" flipH="1">
            <a:off x="8343901" y="3009903"/>
            <a:ext cx="6858001" cy="838199"/>
          </a:xfrm>
          <a:prstGeom prst="rect">
            <a:avLst/>
          </a:prstGeom>
        </p:spPr>
      </p:pic>
    </p:spTree>
    <p:extLst>
      <p:ext uri="{BB962C8B-B14F-4D97-AF65-F5344CB8AC3E}">
        <p14:creationId xmlns:p14="http://schemas.microsoft.com/office/powerpoint/2010/main" val="301912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9;p18">
            <a:extLst>
              <a:ext uri="{FF2B5EF4-FFF2-40B4-BE49-F238E27FC236}">
                <a16:creationId xmlns:a16="http://schemas.microsoft.com/office/drawing/2014/main" id="{582AF55C-2ED3-48EF-87C4-E3FE270EACD4}"/>
              </a:ext>
            </a:extLst>
          </p:cNvPr>
          <p:cNvPicPr preferRelativeResize="0"/>
          <p:nvPr/>
        </p:nvPicPr>
        <p:blipFill rotWithShape="1">
          <a:blip r:embed="rId3">
            <a:alphaModFix/>
          </a:blip>
          <a:srcRect/>
          <a:stretch/>
        </p:blipFill>
        <p:spPr>
          <a:xfrm>
            <a:off x="883474" y="1570497"/>
            <a:ext cx="1363793" cy="1363793"/>
          </a:xfrm>
          <a:prstGeom prst="rect">
            <a:avLst/>
          </a:prstGeom>
          <a:noFill/>
          <a:ln>
            <a:noFill/>
          </a:ln>
        </p:spPr>
      </p:pic>
      <p:sp>
        <p:nvSpPr>
          <p:cNvPr id="7" name="TextBox 6">
            <a:extLst>
              <a:ext uri="{FF2B5EF4-FFF2-40B4-BE49-F238E27FC236}">
                <a16:creationId xmlns:a16="http://schemas.microsoft.com/office/drawing/2014/main" id="{C22243E0-4D72-4F73-B137-35B7056984C7}"/>
              </a:ext>
            </a:extLst>
          </p:cNvPr>
          <p:cNvSpPr txBox="1"/>
          <p:nvPr/>
        </p:nvSpPr>
        <p:spPr>
          <a:xfrm>
            <a:off x="2247267" y="2091361"/>
            <a:ext cx="5410200" cy="646331"/>
          </a:xfrm>
          <a:prstGeom prst="rect">
            <a:avLst/>
          </a:prstGeom>
          <a:noFill/>
        </p:spPr>
        <p:txBody>
          <a:bodyPr wrap="square" rtlCol="0">
            <a:spAutoFit/>
          </a:bodyPr>
          <a:lstStyle/>
          <a:p>
            <a:r>
              <a:rPr lang="en-US" sz="3600" dirty="0">
                <a:solidFill>
                  <a:schemeClr val="dk1"/>
                </a:solidFill>
                <a:latin typeface="Arial"/>
                <a:ea typeface="Arial"/>
                <a:cs typeface="Arial"/>
                <a:sym typeface="Arial"/>
              </a:rPr>
              <a:t>Kimberly School District</a:t>
            </a:r>
            <a:endParaRPr lang="en-US" sz="3600" dirty="0"/>
          </a:p>
        </p:txBody>
      </p:sp>
      <p:pic>
        <p:nvPicPr>
          <p:cNvPr id="8" name="Google Shape;116;p18">
            <a:extLst>
              <a:ext uri="{FF2B5EF4-FFF2-40B4-BE49-F238E27FC236}">
                <a16:creationId xmlns:a16="http://schemas.microsoft.com/office/drawing/2014/main" id="{711516BF-31CD-4CB2-BE52-444AE21CD738}"/>
              </a:ext>
            </a:extLst>
          </p:cNvPr>
          <p:cNvPicPr preferRelativeResize="0"/>
          <p:nvPr/>
        </p:nvPicPr>
        <p:blipFill rotWithShape="1">
          <a:blip r:embed="rId4">
            <a:alphaModFix/>
          </a:blip>
          <a:srcRect/>
          <a:stretch/>
        </p:blipFill>
        <p:spPr>
          <a:xfrm>
            <a:off x="1989150" y="3150566"/>
            <a:ext cx="1439850" cy="1421435"/>
          </a:xfrm>
          <a:prstGeom prst="rect">
            <a:avLst/>
          </a:prstGeom>
          <a:noFill/>
          <a:ln>
            <a:noFill/>
          </a:ln>
        </p:spPr>
      </p:pic>
      <p:sp>
        <p:nvSpPr>
          <p:cNvPr id="9" name="TextBox 8">
            <a:extLst>
              <a:ext uri="{FF2B5EF4-FFF2-40B4-BE49-F238E27FC236}">
                <a16:creationId xmlns:a16="http://schemas.microsoft.com/office/drawing/2014/main" id="{CFDC3366-B99A-44C3-BD23-9F430848A50C}"/>
              </a:ext>
            </a:extLst>
          </p:cNvPr>
          <p:cNvSpPr txBox="1"/>
          <p:nvPr/>
        </p:nvSpPr>
        <p:spPr>
          <a:xfrm>
            <a:off x="2895600" y="3538117"/>
            <a:ext cx="7467600" cy="646331"/>
          </a:xfrm>
          <a:prstGeom prst="rect">
            <a:avLst/>
          </a:prstGeom>
          <a:noFill/>
        </p:spPr>
        <p:txBody>
          <a:bodyPr wrap="square" rtlCol="0">
            <a:spAutoFit/>
          </a:bodyPr>
          <a:lstStyle/>
          <a:p>
            <a:r>
              <a:rPr lang="en-US" sz="3600" b="1" dirty="0">
                <a:solidFill>
                  <a:schemeClr val="accent2"/>
                </a:solidFill>
                <a:latin typeface="Balthazar"/>
                <a:ea typeface="Balthazar"/>
                <a:cs typeface="Balthazar"/>
                <a:sym typeface="Balthazar"/>
              </a:rPr>
              <a:t>	~</a:t>
            </a:r>
            <a:r>
              <a:rPr lang="en-US" sz="3600" b="1" dirty="0">
                <a:solidFill>
                  <a:schemeClr val="dk1"/>
                </a:solidFill>
                <a:latin typeface="Balthazar"/>
                <a:ea typeface="Balthazar"/>
                <a:cs typeface="Balthazar"/>
                <a:sym typeface="Balthazar"/>
              </a:rPr>
              <a:t> </a:t>
            </a:r>
            <a:r>
              <a:rPr lang="en-US" sz="3600" b="1" dirty="0" err="1">
                <a:solidFill>
                  <a:schemeClr val="dk1"/>
                </a:solidFill>
                <a:latin typeface="Balthazar"/>
                <a:ea typeface="Balthazar"/>
                <a:cs typeface="Balthazar"/>
                <a:sym typeface="Balthazar"/>
              </a:rPr>
              <a:t>Glenns</a:t>
            </a:r>
            <a:r>
              <a:rPr lang="en-US" sz="3600" b="1" dirty="0">
                <a:solidFill>
                  <a:schemeClr val="dk1"/>
                </a:solidFill>
                <a:latin typeface="Balthazar"/>
                <a:ea typeface="Balthazar"/>
                <a:cs typeface="Balthazar"/>
                <a:sym typeface="Balthazar"/>
              </a:rPr>
              <a:t> Ferry School District </a:t>
            </a:r>
            <a:r>
              <a:rPr lang="en-US" sz="3600" b="1" dirty="0">
                <a:solidFill>
                  <a:schemeClr val="accent2"/>
                </a:solidFill>
                <a:latin typeface="Balthazar"/>
                <a:ea typeface="Balthazar"/>
                <a:cs typeface="Balthazar"/>
                <a:sym typeface="Balthazar"/>
              </a:rPr>
              <a:t>~</a:t>
            </a:r>
            <a:endParaRPr lang="en-US" sz="3600" dirty="0"/>
          </a:p>
        </p:txBody>
      </p:sp>
      <p:pic>
        <p:nvPicPr>
          <p:cNvPr id="10" name="Google Shape;118;p18">
            <a:extLst>
              <a:ext uri="{FF2B5EF4-FFF2-40B4-BE49-F238E27FC236}">
                <a16:creationId xmlns:a16="http://schemas.microsoft.com/office/drawing/2014/main" id="{797BD7A9-9238-4555-8472-ACA073085609}"/>
              </a:ext>
            </a:extLst>
          </p:cNvPr>
          <p:cNvPicPr preferRelativeResize="0"/>
          <p:nvPr/>
        </p:nvPicPr>
        <p:blipFill rotWithShape="1">
          <a:blip r:embed="rId5">
            <a:alphaModFix/>
          </a:blip>
          <a:srcRect/>
          <a:stretch/>
        </p:blipFill>
        <p:spPr>
          <a:xfrm>
            <a:off x="3783496" y="4984873"/>
            <a:ext cx="6781800" cy="1374160"/>
          </a:xfrm>
          <a:prstGeom prst="rect">
            <a:avLst/>
          </a:prstGeom>
          <a:noFill/>
          <a:ln>
            <a:noFill/>
          </a:ln>
        </p:spPr>
      </p:pic>
      <p:sp>
        <p:nvSpPr>
          <p:cNvPr id="11" name="Title 1">
            <a:extLst>
              <a:ext uri="{FF2B5EF4-FFF2-40B4-BE49-F238E27FC236}">
                <a16:creationId xmlns:a16="http://schemas.microsoft.com/office/drawing/2014/main" id="{76835E4D-E446-4B71-9048-48A132823656}"/>
              </a:ext>
            </a:extLst>
          </p:cNvPr>
          <p:cNvSpPr>
            <a:spLocks noGrp="1"/>
          </p:cNvSpPr>
          <p:nvPr>
            <p:ph type="title"/>
          </p:nvPr>
        </p:nvSpPr>
        <p:spPr>
          <a:xfrm>
            <a:off x="241542" y="373142"/>
            <a:ext cx="10798370" cy="809804"/>
          </a:xfrm>
        </p:spPr>
        <p:txBody>
          <a:bodyPr>
            <a:normAutofit fontScale="90000"/>
          </a:bodyPr>
          <a:lstStyle/>
          <a:p>
            <a:r>
              <a:rPr lang="en-US" sz="5500" dirty="0">
                <a:solidFill>
                  <a:srgbClr val="2E415C"/>
                </a:solidFill>
                <a:latin typeface="Open Sans"/>
              </a:rPr>
              <a:t>Participating School Districts (LEAS)</a:t>
            </a:r>
          </a:p>
        </p:txBody>
      </p:sp>
      <p:pic>
        <p:nvPicPr>
          <p:cNvPr id="12" name="Picture 11">
            <a:extLst>
              <a:ext uri="{FF2B5EF4-FFF2-40B4-BE49-F238E27FC236}">
                <a16:creationId xmlns:a16="http://schemas.microsoft.com/office/drawing/2014/main" id="{0279CE30-884F-42CD-9E19-E67D25C410A4}"/>
              </a:ext>
            </a:extLst>
          </p:cNvPr>
          <p:cNvPicPr>
            <a:picLocks noChangeAspect="1"/>
          </p:cNvPicPr>
          <p:nvPr/>
        </p:nvPicPr>
        <p:blipFill>
          <a:blip r:embed="rId6"/>
          <a:stretch>
            <a:fillRect/>
          </a:stretch>
        </p:blipFill>
        <p:spPr>
          <a:xfrm rot="16200000" flipH="1">
            <a:off x="8343901" y="3009903"/>
            <a:ext cx="6858001" cy="838199"/>
          </a:xfrm>
          <a:prstGeom prst="rect">
            <a:avLst/>
          </a:prstGeom>
        </p:spPr>
      </p:pic>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17673</TotalTime>
  <Words>5641</Words>
  <Application>Microsoft Office PowerPoint</Application>
  <PresentationFormat>Widescreen</PresentationFormat>
  <Paragraphs>429</Paragraphs>
  <Slides>31</Slides>
  <Notes>31</Notes>
  <HiddenSlides>7</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Balthazar</vt:lpstr>
      <vt:lpstr>Calibri</vt:lpstr>
      <vt:lpstr>Calibri Light</vt:lpstr>
      <vt:lpstr>Candara</vt:lpstr>
      <vt:lpstr>Courier New</vt:lpstr>
      <vt:lpstr>Opem</vt:lpstr>
      <vt:lpstr>Open Sans</vt:lpstr>
      <vt:lpstr>Open Sans</vt:lpstr>
      <vt:lpstr>Symbol</vt:lpstr>
      <vt:lpstr>Times New Roman</vt:lpstr>
      <vt:lpstr>Wingdings</vt:lpstr>
      <vt:lpstr>Office Theme</vt:lpstr>
      <vt:lpstr>PowerPoint Presentation</vt:lpstr>
      <vt:lpstr>Project Advancing Wellness and Resiliency in Education (AWARE) </vt:lpstr>
      <vt:lpstr>AWARE Funding and Management</vt:lpstr>
      <vt:lpstr>PowerPoint Presentation</vt:lpstr>
      <vt:lpstr>PowerPoint Presentation</vt:lpstr>
      <vt:lpstr>ID-AWARE Goals</vt:lpstr>
      <vt:lpstr>PowerPoint Presentation</vt:lpstr>
      <vt:lpstr>PowerPoint Presentation</vt:lpstr>
      <vt:lpstr>Participating School Districts (LEAS)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Shields</dc:creator>
  <cp:lastModifiedBy>Mindy Curran</cp:lastModifiedBy>
  <cp:revision>6</cp:revision>
  <dcterms:created xsi:type="dcterms:W3CDTF">2021-02-26T16:57:08Z</dcterms:created>
  <dcterms:modified xsi:type="dcterms:W3CDTF">2022-10-21T20:02:30Z</dcterms:modified>
</cp:coreProperties>
</file>