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9" r:id="rId2"/>
    <p:sldId id="309" r:id="rId3"/>
    <p:sldId id="348" r:id="rId4"/>
    <p:sldId id="261" r:id="rId5"/>
    <p:sldId id="260" r:id="rId6"/>
    <p:sldId id="262" r:id="rId7"/>
    <p:sldId id="263" r:id="rId8"/>
    <p:sldId id="350" r:id="rId9"/>
    <p:sldId id="271" r:id="rId10"/>
    <p:sldId id="264" r:id="rId11"/>
    <p:sldId id="265" r:id="rId12"/>
    <p:sldId id="272" r:id="rId13"/>
    <p:sldId id="267" r:id="rId14"/>
    <p:sldId id="268" r:id="rId15"/>
    <p:sldId id="273" r:id="rId16"/>
    <p:sldId id="270" r:id="rId17"/>
    <p:sldId id="34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is Pickering" initials="AP" lastIdx="1" clrIdx="0">
    <p:extLst>
      <p:ext uri="{19B8F6BF-5375-455C-9EA6-DF929625EA0E}">
        <p15:presenceInfo xmlns:p15="http://schemas.microsoft.com/office/powerpoint/2012/main" userId="S-1-5-21-3279238009-2945588031-2442655802-66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CF6D"/>
    <a:srgbClr val="F7B450"/>
    <a:srgbClr val="4E5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CBE34A-281A-4E14-9794-FA19A7C975C4}" v="2" dt="2024-02-15T15:59:57.3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1" autoAdjust="0"/>
    <p:restoredTop sz="94477" autoAdjust="0"/>
  </p:normalViewPr>
  <p:slideViewPr>
    <p:cSldViewPr snapToGrid="0">
      <p:cViewPr varScale="1">
        <p:scale>
          <a:sx n="108" d="100"/>
          <a:sy n="108" d="100"/>
        </p:scale>
        <p:origin x="67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EB2508-BA6F-4794-98B7-0E40525FB24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7EF1F9-555B-4B55-BF6A-AE9BBC75B816}">
      <dgm:prSet phldrT="[Text]"/>
      <dgm:spPr/>
      <dgm:t>
        <a:bodyPr/>
        <a:lstStyle/>
        <a:p>
          <a:r>
            <a:rPr lang="en-US" dirty="0"/>
            <a:t>Year 1 </a:t>
          </a:r>
        </a:p>
      </dgm:t>
    </dgm:pt>
    <dgm:pt modelId="{7E40A976-E163-4E66-8244-8147A07EB0C4}" type="parTrans" cxnId="{C5D7E578-1A56-4FC9-B0D1-663DDFCC9E35}">
      <dgm:prSet/>
      <dgm:spPr/>
      <dgm:t>
        <a:bodyPr/>
        <a:lstStyle/>
        <a:p>
          <a:endParaRPr lang="en-US"/>
        </a:p>
      </dgm:t>
    </dgm:pt>
    <dgm:pt modelId="{AFF57D0F-05B6-4C91-B766-7D15BDFB3071}" type="sibTrans" cxnId="{C5D7E578-1A56-4FC9-B0D1-663DDFCC9E35}">
      <dgm:prSet/>
      <dgm:spPr/>
      <dgm:t>
        <a:bodyPr/>
        <a:lstStyle/>
        <a:p>
          <a:endParaRPr lang="en-US"/>
        </a:p>
      </dgm:t>
    </dgm:pt>
    <dgm:pt modelId="{B4F96CB2-0DB0-453A-BCF3-B3245A6C1FFD}">
      <dgm:prSet phldrT="[Text]" custT="1"/>
      <dgm:spPr/>
      <dgm:t>
        <a:bodyPr/>
        <a:lstStyle/>
        <a:p>
          <a:r>
            <a:rPr lang="en-US" sz="1200" dirty="0"/>
            <a:t>Sept 2020 – Sept 2021</a:t>
          </a:r>
        </a:p>
      </dgm:t>
    </dgm:pt>
    <dgm:pt modelId="{156694E1-2459-420C-A19A-35FF627F2F68}" type="parTrans" cxnId="{2EAC9A62-BFD2-42BA-ACB0-FA6B4F29A521}">
      <dgm:prSet/>
      <dgm:spPr/>
      <dgm:t>
        <a:bodyPr/>
        <a:lstStyle/>
        <a:p>
          <a:endParaRPr lang="en-US"/>
        </a:p>
      </dgm:t>
    </dgm:pt>
    <dgm:pt modelId="{6788E178-A932-40B1-8809-3784B47CDD63}" type="sibTrans" cxnId="{2EAC9A62-BFD2-42BA-ACB0-FA6B4F29A521}">
      <dgm:prSet/>
      <dgm:spPr/>
      <dgm:t>
        <a:bodyPr/>
        <a:lstStyle/>
        <a:p>
          <a:endParaRPr lang="en-US"/>
        </a:p>
      </dgm:t>
    </dgm:pt>
    <dgm:pt modelId="{FD5E9450-B588-49D5-AA1E-33693D65266A}">
      <dgm:prSet phldrT="[Text]"/>
      <dgm:spPr/>
      <dgm:t>
        <a:bodyPr/>
        <a:lstStyle/>
        <a:p>
          <a:r>
            <a:rPr lang="en-US" dirty="0"/>
            <a:t>Year 2 </a:t>
          </a:r>
        </a:p>
      </dgm:t>
    </dgm:pt>
    <dgm:pt modelId="{C0431F7D-DC72-4E7B-AA7D-9F409BF7E42F}" type="parTrans" cxnId="{96C9D31D-7D26-461D-8254-C2469D0A0D81}">
      <dgm:prSet/>
      <dgm:spPr/>
      <dgm:t>
        <a:bodyPr/>
        <a:lstStyle/>
        <a:p>
          <a:endParaRPr lang="en-US"/>
        </a:p>
      </dgm:t>
    </dgm:pt>
    <dgm:pt modelId="{5478544A-D20B-4C13-8B5B-A3E65E776367}" type="sibTrans" cxnId="{96C9D31D-7D26-461D-8254-C2469D0A0D81}">
      <dgm:prSet/>
      <dgm:spPr/>
      <dgm:t>
        <a:bodyPr/>
        <a:lstStyle/>
        <a:p>
          <a:endParaRPr lang="en-US"/>
        </a:p>
      </dgm:t>
    </dgm:pt>
    <dgm:pt modelId="{7472FE75-5883-4012-9EBF-A33AC0CE3406}">
      <dgm:prSet phldrT="[Text]" custT="1"/>
      <dgm:spPr/>
      <dgm:t>
        <a:bodyPr/>
        <a:lstStyle/>
        <a:p>
          <a:r>
            <a:rPr lang="en-US" sz="1200" dirty="0"/>
            <a:t>Oct 2021 – Sept 2022</a:t>
          </a:r>
        </a:p>
      </dgm:t>
    </dgm:pt>
    <dgm:pt modelId="{FA89E7BA-98D7-4FEB-AFE8-9AB16962397C}" type="parTrans" cxnId="{EBA28E5A-1FDA-4A68-8AC6-DC5ED59766B3}">
      <dgm:prSet/>
      <dgm:spPr/>
      <dgm:t>
        <a:bodyPr/>
        <a:lstStyle/>
        <a:p>
          <a:endParaRPr lang="en-US"/>
        </a:p>
      </dgm:t>
    </dgm:pt>
    <dgm:pt modelId="{AF476913-5ADD-4D25-B812-4DDF8EACEFF6}" type="sibTrans" cxnId="{EBA28E5A-1FDA-4A68-8AC6-DC5ED59766B3}">
      <dgm:prSet/>
      <dgm:spPr/>
      <dgm:t>
        <a:bodyPr/>
        <a:lstStyle/>
        <a:p>
          <a:endParaRPr lang="en-US"/>
        </a:p>
      </dgm:t>
    </dgm:pt>
    <dgm:pt modelId="{C8B0656D-B21A-4820-806F-4C0D9A831CB9}">
      <dgm:prSet phldrT="[Text]"/>
      <dgm:spPr/>
      <dgm:t>
        <a:bodyPr/>
        <a:lstStyle/>
        <a:p>
          <a:r>
            <a:rPr lang="en-US" dirty="0"/>
            <a:t>Year 3</a:t>
          </a:r>
        </a:p>
      </dgm:t>
    </dgm:pt>
    <dgm:pt modelId="{D2EBCC95-8AB3-4150-A337-49BDE7C672B5}" type="parTrans" cxnId="{4DAEE5DA-477D-4267-A944-90B22FA1A7A2}">
      <dgm:prSet/>
      <dgm:spPr/>
      <dgm:t>
        <a:bodyPr/>
        <a:lstStyle/>
        <a:p>
          <a:endParaRPr lang="en-US"/>
        </a:p>
      </dgm:t>
    </dgm:pt>
    <dgm:pt modelId="{E8A15CEC-2973-4F66-AE0E-FF8174C15067}" type="sibTrans" cxnId="{4DAEE5DA-477D-4267-A944-90B22FA1A7A2}">
      <dgm:prSet/>
      <dgm:spPr/>
      <dgm:t>
        <a:bodyPr/>
        <a:lstStyle/>
        <a:p>
          <a:endParaRPr lang="en-US"/>
        </a:p>
      </dgm:t>
    </dgm:pt>
    <dgm:pt modelId="{AC4129D1-9787-47D7-A1C4-53BD062C98E0}">
      <dgm:prSet phldrT="[Text]" custT="1"/>
      <dgm:spPr/>
      <dgm:t>
        <a:bodyPr/>
        <a:lstStyle/>
        <a:p>
          <a:r>
            <a:rPr lang="en-US" sz="1200" dirty="0"/>
            <a:t>Oct 2022 – Sept 2023</a:t>
          </a:r>
        </a:p>
      </dgm:t>
    </dgm:pt>
    <dgm:pt modelId="{8CB95DDF-D22F-4C1A-8DD4-86FC114E2104}" type="parTrans" cxnId="{90F06BC1-6C0D-4754-AA55-A0D43DD7B521}">
      <dgm:prSet/>
      <dgm:spPr/>
      <dgm:t>
        <a:bodyPr/>
        <a:lstStyle/>
        <a:p>
          <a:endParaRPr lang="en-US"/>
        </a:p>
      </dgm:t>
    </dgm:pt>
    <dgm:pt modelId="{F5044741-8110-45C6-ACA7-5E32DBA98DB3}" type="sibTrans" cxnId="{90F06BC1-6C0D-4754-AA55-A0D43DD7B521}">
      <dgm:prSet/>
      <dgm:spPr/>
      <dgm:t>
        <a:bodyPr/>
        <a:lstStyle/>
        <a:p>
          <a:endParaRPr lang="en-US"/>
        </a:p>
      </dgm:t>
    </dgm:pt>
    <dgm:pt modelId="{FE94E080-3CC0-43DF-AD65-F21F7E0AC5D9}">
      <dgm:prSet phldrT="[Text]"/>
      <dgm:spPr/>
      <dgm:t>
        <a:bodyPr/>
        <a:lstStyle/>
        <a:p>
          <a:r>
            <a:rPr lang="en-US" dirty="0"/>
            <a:t>Year 4</a:t>
          </a:r>
        </a:p>
      </dgm:t>
    </dgm:pt>
    <dgm:pt modelId="{4D2C17B7-882A-4DF9-9D29-70D8E65AA70D}" type="parTrans" cxnId="{1896494F-343A-49B1-BB5D-D769E9ECC211}">
      <dgm:prSet/>
      <dgm:spPr/>
      <dgm:t>
        <a:bodyPr/>
        <a:lstStyle/>
        <a:p>
          <a:endParaRPr lang="en-US"/>
        </a:p>
      </dgm:t>
    </dgm:pt>
    <dgm:pt modelId="{D7EFC09A-0353-4F7A-9880-D79293044620}" type="sibTrans" cxnId="{1896494F-343A-49B1-BB5D-D769E9ECC211}">
      <dgm:prSet/>
      <dgm:spPr/>
      <dgm:t>
        <a:bodyPr/>
        <a:lstStyle/>
        <a:p>
          <a:endParaRPr lang="en-US"/>
        </a:p>
      </dgm:t>
    </dgm:pt>
    <dgm:pt modelId="{84C431D3-2D08-4C63-A094-2C20FE7956B3}">
      <dgm:prSet phldrT="[Text]" custT="1"/>
      <dgm:spPr/>
      <dgm:t>
        <a:bodyPr/>
        <a:lstStyle/>
        <a:p>
          <a:r>
            <a:rPr lang="en-US" sz="1200" dirty="0"/>
            <a:t>Oct 2023 – Sept 2024</a:t>
          </a:r>
        </a:p>
      </dgm:t>
    </dgm:pt>
    <dgm:pt modelId="{F922FE8B-B4CB-455C-BE3A-56778CDE3967}" type="parTrans" cxnId="{031ED3DF-FA94-496C-853A-62D8DF906EB1}">
      <dgm:prSet/>
      <dgm:spPr/>
      <dgm:t>
        <a:bodyPr/>
        <a:lstStyle/>
        <a:p>
          <a:endParaRPr lang="en-US"/>
        </a:p>
      </dgm:t>
    </dgm:pt>
    <dgm:pt modelId="{A02235F1-D364-484E-BDBE-E71D2BB1D6AD}" type="sibTrans" cxnId="{031ED3DF-FA94-496C-853A-62D8DF906EB1}">
      <dgm:prSet/>
      <dgm:spPr/>
      <dgm:t>
        <a:bodyPr/>
        <a:lstStyle/>
        <a:p>
          <a:endParaRPr lang="en-US"/>
        </a:p>
      </dgm:t>
    </dgm:pt>
    <dgm:pt modelId="{350180FF-5054-496E-AB3E-76E977EAEE3C}" type="pres">
      <dgm:prSet presAssocID="{3EEB2508-BA6F-4794-98B7-0E40525FB24E}" presName="theList" presStyleCnt="0">
        <dgm:presLayoutVars>
          <dgm:dir/>
          <dgm:animLvl val="lvl"/>
          <dgm:resizeHandles val="exact"/>
        </dgm:presLayoutVars>
      </dgm:prSet>
      <dgm:spPr/>
    </dgm:pt>
    <dgm:pt modelId="{588EF3A1-3869-4DE2-B306-34E43AB904E7}" type="pres">
      <dgm:prSet presAssocID="{707EF1F9-555B-4B55-BF6A-AE9BBC75B816}" presName="compNode" presStyleCnt="0"/>
      <dgm:spPr/>
    </dgm:pt>
    <dgm:pt modelId="{CC082771-968E-4D93-8F80-83CCBF0AFB69}" type="pres">
      <dgm:prSet presAssocID="{707EF1F9-555B-4B55-BF6A-AE9BBC75B816}" presName="noGeometry" presStyleCnt="0"/>
      <dgm:spPr/>
    </dgm:pt>
    <dgm:pt modelId="{9B949CE3-7C15-4066-BA11-DEC3BA49C13B}" type="pres">
      <dgm:prSet presAssocID="{707EF1F9-555B-4B55-BF6A-AE9BBC75B816}" presName="childTextVisible" presStyleLbl="bgAccFollowNode1" presStyleIdx="0" presStyleCnt="4" custScaleX="219811">
        <dgm:presLayoutVars>
          <dgm:bulletEnabled val="1"/>
        </dgm:presLayoutVars>
      </dgm:prSet>
      <dgm:spPr/>
    </dgm:pt>
    <dgm:pt modelId="{0B1D24F3-4CB1-43C2-B181-7F3F72413866}" type="pres">
      <dgm:prSet presAssocID="{707EF1F9-555B-4B55-BF6A-AE9BBC75B816}" presName="childTextHidden" presStyleLbl="bgAccFollowNode1" presStyleIdx="0" presStyleCnt="4"/>
      <dgm:spPr/>
    </dgm:pt>
    <dgm:pt modelId="{48F99821-41B5-4782-B03F-AFD6CE8C559A}" type="pres">
      <dgm:prSet presAssocID="{707EF1F9-555B-4B55-BF6A-AE9BBC75B816}" presName="parentText" presStyleLbl="node1" presStyleIdx="0" presStyleCnt="4" custLinFactX="-1296" custLinFactNeighborX="-100000" custLinFactNeighborY="-1577">
        <dgm:presLayoutVars>
          <dgm:chMax val="1"/>
          <dgm:bulletEnabled val="1"/>
        </dgm:presLayoutVars>
      </dgm:prSet>
      <dgm:spPr/>
    </dgm:pt>
    <dgm:pt modelId="{D9A1D371-6368-493B-8E54-0F25488A89E4}" type="pres">
      <dgm:prSet presAssocID="{707EF1F9-555B-4B55-BF6A-AE9BBC75B816}" presName="aSpace" presStyleCnt="0"/>
      <dgm:spPr/>
    </dgm:pt>
    <dgm:pt modelId="{362BA82B-E2A9-48D4-816C-D30C9A80D636}" type="pres">
      <dgm:prSet presAssocID="{FD5E9450-B588-49D5-AA1E-33693D65266A}" presName="compNode" presStyleCnt="0"/>
      <dgm:spPr/>
    </dgm:pt>
    <dgm:pt modelId="{B422338B-A368-4FE4-AB6B-BADC6CB8E0E7}" type="pres">
      <dgm:prSet presAssocID="{FD5E9450-B588-49D5-AA1E-33693D65266A}" presName="noGeometry" presStyleCnt="0"/>
      <dgm:spPr/>
    </dgm:pt>
    <dgm:pt modelId="{F4AED164-AF99-4143-B82B-7DFE50414B41}" type="pres">
      <dgm:prSet presAssocID="{FD5E9450-B588-49D5-AA1E-33693D65266A}" presName="childTextVisible" presStyleLbl="bgAccFollowNode1" presStyleIdx="1" presStyleCnt="4" custScaleX="210355">
        <dgm:presLayoutVars>
          <dgm:bulletEnabled val="1"/>
        </dgm:presLayoutVars>
      </dgm:prSet>
      <dgm:spPr/>
    </dgm:pt>
    <dgm:pt modelId="{74E76BD4-135D-4511-902B-F9F4AFAEC51E}" type="pres">
      <dgm:prSet presAssocID="{FD5E9450-B588-49D5-AA1E-33693D65266A}" presName="childTextHidden" presStyleLbl="bgAccFollowNode1" presStyleIdx="1" presStyleCnt="4"/>
      <dgm:spPr/>
    </dgm:pt>
    <dgm:pt modelId="{A23E7A02-46C6-434D-8DC3-21566E1ACE38}" type="pres">
      <dgm:prSet presAssocID="{FD5E9450-B588-49D5-AA1E-33693D65266A}" presName="parentText" presStyleLbl="node1" presStyleIdx="1" presStyleCnt="4" custLinFactNeighborX="-72025" custLinFactNeighborY="0">
        <dgm:presLayoutVars>
          <dgm:chMax val="1"/>
          <dgm:bulletEnabled val="1"/>
        </dgm:presLayoutVars>
      </dgm:prSet>
      <dgm:spPr/>
    </dgm:pt>
    <dgm:pt modelId="{BBD9A4F1-A6E8-4FF0-A858-7D398A2DB08A}" type="pres">
      <dgm:prSet presAssocID="{FD5E9450-B588-49D5-AA1E-33693D65266A}" presName="aSpace" presStyleCnt="0"/>
      <dgm:spPr/>
    </dgm:pt>
    <dgm:pt modelId="{5A88D2DC-1495-4F68-A310-B3FBEEDCABAB}" type="pres">
      <dgm:prSet presAssocID="{C8B0656D-B21A-4820-806F-4C0D9A831CB9}" presName="compNode" presStyleCnt="0"/>
      <dgm:spPr/>
    </dgm:pt>
    <dgm:pt modelId="{B1BFF5F6-5CA8-40B3-8699-B98789D1A06F}" type="pres">
      <dgm:prSet presAssocID="{C8B0656D-B21A-4820-806F-4C0D9A831CB9}" presName="noGeometry" presStyleCnt="0"/>
      <dgm:spPr/>
    </dgm:pt>
    <dgm:pt modelId="{6DE4664C-DFAB-4570-B669-4E3D328CC114}" type="pres">
      <dgm:prSet presAssocID="{C8B0656D-B21A-4820-806F-4C0D9A831CB9}" presName="childTextVisible" presStyleLbl="bgAccFollowNode1" presStyleIdx="2" presStyleCnt="4" custScaleX="203822">
        <dgm:presLayoutVars>
          <dgm:bulletEnabled val="1"/>
        </dgm:presLayoutVars>
      </dgm:prSet>
      <dgm:spPr/>
    </dgm:pt>
    <dgm:pt modelId="{ADFAD862-17DC-4FC3-90F8-25E59C4055A3}" type="pres">
      <dgm:prSet presAssocID="{C8B0656D-B21A-4820-806F-4C0D9A831CB9}" presName="childTextHidden" presStyleLbl="bgAccFollowNode1" presStyleIdx="2" presStyleCnt="4"/>
      <dgm:spPr/>
    </dgm:pt>
    <dgm:pt modelId="{3AFC1642-5F97-4A61-B5EA-54DDB685BFED}" type="pres">
      <dgm:prSet presAssocID="{C8B0656D-B21A-4820-806F-4C0D9A831CB9}" presName="parentText" presStyleLbl="node1" presStyleIdx="2" presStyleCnt="4" custLinFactNeighborX="-65523" custLinFactNeighborY="0">
        <dgm:presLayoutVars>
          <dgm:chMax val="1"/>
          <dgm:bulletEnabled val="1"/>
        </dgm:presLayoutVars>
      </dgm:prSet>
      <dgm:spPr/>
    </dgm:pt>
    <dgm:pt modelId="{75BA0BC0-A1FB-4982-9F19-8F9C66DA78B0}" type="pres">
      <dgm:prSet presAssocID="{C8B0656D-B21A-4820-806F-4C0D9A831CB9}" presName="aSpace" presStyleCnt="0"/>
      <dgm:spPr/>
    </dgm:pt>
    <dgm:pt modelId="{DF026549-75BF-44F9-8586-6B989D50A4BF}" type="pres">
      <dgm:prSet presAssocID="{FE94E080-3CC0-43DF-AD65-F21F7E0AC5D9}" presName="compNode" presStyleCnt="0"/>
      <dgm:spPr/>
    </dgm:pt>
    <dgm:pt modelId="{05BE76DD-515F-4A52-A74D-37FAF8B7F700}" type="pres">
      <dgm:prSet presAssocID="{FE94E080-3CC0-43DF-AD65-F21F7E0AC5D9}" presName="noGeometry" presStyleCnt="0"/>
      <dgm:spPr/>
    </dgm:pt>
    <dgm:pt modelId="{C1DDC8A7-66EF-458F-B4F5-D6B099DEEE8D}" type="pres">
      <dgm:prSet presAssocID="{FE94E080-3CC0-43DF-AD65-F21F7E0AC5D9}" presName="childTextVisible" presStyleLbl="bgAccFollowNode1" presStyleIdx="3" presStyleCnt="4" custScaleX="200075">
        <dgm:presLayoutVars>
          <dgm:bulletEnabled val="1"/>
        </dgm:presLayoutVars>
      </dgm:prSet>
      <dgm:spPr/>
    </dgm:pt>
    <dgm:pt modelId="{1FCDEFA1-9A82-4812-B2D9-B3D6EF28D878}" type="pres">
      <dgm:prSet presAssocID="{FE94E080-3CC0-43DF-AD65-F21F7E0AC5D9}" presName="childTextHidden" presStyleLbl="bgAccFollowNode1" presStyleIdx="3" presStyleCnt="4"/>
      <dgm:spPr/>
    </dgm:pt>
    <dgm:pt modelId="{DFD75C26-9147-481F-A77C-4A0FFA755E4E}" type="pres">
      <dgm:prSet presAssocID="{FE94E080-3CC0-43DF-AD65-F21F7E0AC5D9}" presName="parentText" presStyleLbl="node1" presStyleIdx="3" presStyleCnt="4" custLinFactNeighborX="-60756" custLinFactNeighborY="0">
        <dgm:presLayoutVars>
          <dgm:chMax val="1"/>
          <dgm:bulletEnabled val="1"/>
        </dgm:presLayoutVars>
      </dgm:prSet>
      <dgm:spPr/>
    </dgm:pt>
  </dgm:ptLst>
  <dgm:cxnLst>
    <dgm:cxn modelId="{430BA603-5147-4447-8F73-D6107EC06003}" type="presOf" srcId="{3EEB2508-BA6F-4794-98B7-0E40525FB24E}" destId="{350180FF-5054-496E-AB3E-76E977EAEE3C}" srcOrd="0" destOrd="0" presId="urn:microsoft.com/office/officeart/2005/8/layout/hProcess6"/>
    <dgm:cxn modelId="{53288604-063D-4317-BB84-ED98A654F7C9}" type="presOf" srcId="{7472FE75-5883-4012-9EBF-A33AC0CE3406}" destId="{74E76BD4-135D-4511-902B-F9F4AFAEC51E}" srcOrd="1" destOrd="0" presId="urn:microsoft.com/office/officeart/2005/8/layout/hProcess6"/>
    <dgm:cxn modelId="{8A993118-CA62-4A41-B9B8-211C8B83F350}" type="presOf" srcId="{7472FE75-5883-4012-9EBF-A33AC0CE3406}" destId="{F4AED164-AF99-4143-B82B-7DFE50414B41}" srcOrd="0" destOrd="0" presId="urn:microsoft.com/office/officeart/2005/8/layout/hProcess6"/>
    <dgm:cxn modelId="{96C9D31D-7D26-461D-8254-C2469D0A0D81}" srcId="{3EEB2508-BA6F-4794-98B7-0E40525FB24E}" destId="{FD5E9450-B588-49D5-AA1E-33693D65266A}" srcOrd="1" destOrd="0" parTransId="{C0431F7D-DC72-4E7B-AA7D-9F409BF7E42F}" sibTransId="{5478544A-D20B-4C13-8B5B-A3E65E776367}"/>
    <dgm:cxn modelId="{23A3FD3D-1F58-4187-9F6B-F72132E0FEAE}" type="presOf" srcId="{C8B0656D-B21A-4820-806F-4C0D9A831CB9}" destId="{3AFC1642-5F97-4A61-B5EA-54DDB685BFED}" srcOrd="0" destOrd="0" presId="urn:microsoft.com/office/officeart/2005/8/layout/hProcess6"/>
    <dgm:cxn modelId="{2EAC9A62-BFD2-42BA-ACB0-FA6B4F29A521}" srcId="{707EF1F9-555B-4B55-BF6A-AE9BBC75B816}" destId="{B4F96CB2-0DB0-453A-BCF3-B3245A6C1FFD}" srcOrd="0" destOrd="0" parTransId="{156694E1-2459-420C-A19A-35FF627F2F68}" sibTransId="{6788E178-A932-40B1-8809-3784B47CDD63}"/>
    <dgm:cxn modelId="{832E0A6B-DA90-4C3A-A871-5D24ABB5156B}" type="presOf" srcId="{FD5E9450-B588-49D5-AA1E-33693D65266A}" destId="{A23E7A02-46C6-434D-8DC3-21566E1ACE38}" srcOrd="0" destOrd="0" presId="urn:microsoft.com/office/officeart/2005/8/layout/hProcess6"/>
    <dgm:cxn modelId="{AC61274C-7F78-4F78-BD18-E49213AD88DC}" type="presOf" srcId="{B4F96CB2-0DB0-453A-BCF3-B3245A6C1FFD}" destId="{0B1D24F3-4CB1-43C2-B181-7F3F72413866}" srcOrd="1" destOrd="0" presId="urn:microsoft.com/office/officeart/2005/8/layout/hProcess6"/>
    <dgm:cxn modelId="{1896494F-343A-49B1-BB5D-D769E9ECC211}" srcId="{3EEB2508-BA6F-4794-98B7-0E40525FB24E}" destId="{FE94E080-3CC0-43DF-AD65-F21F7E0AC5D9}" srcOrd="3" destOrd="0" parTransId="{4D2C17B7-882A-4DF9-9D29-70D8E65AA70D}" sibTransId="{D7EFC09A-0353-4F7A-9880-D79293044620}"/>
    <dgm:cxn modelId="{96BF2754-0C56-492F-88AE-594CDE1E3C1A}" type="presOf" srcId="{84C431D3-2D08-4C63-A094-2C20FE7956B3}" destId="{1FCDEFA1-9A82-4812-B2D9-B3D6EF28D878}" srcOrd="1" destOrd="0" presId="urn:microsoft.com/office/officeart/2005/8/layout/hProcess6"/>
    <dgm:cxn modelId="{A0D31E75-603D-4D94-9FDB-070B43D9115C}" type="presOf" srcId="{707EF1F9-555B-4B55-BF6A-AE9BBC75B816}" destId="{48F99821-41B5-4782-B03F-AFD6CE8C559A}" srcOrd="0" destOrd="0" presId="urn:microsoft.com/office/officeart/2005/8/layout/hProcess6"/>
    <dgm:cxn modelId="{C5D7E578-1A56-4FC9-B0D1-663DDFCC9E35}" srcId="{3EEB2508-BA6F-4794-98B7-0E40525FB24E}" destId="{707EF1F9-555B-4B55-BF6A-AE9BBC75B816}" srcOrd="0" destOrd="0" parTransId="{7E40A976-E163-4E66-8244-8147A07EB0C4}" sibTransId="{AFF57D0F-05B6-4C91-B766-7D15BDFB3071}"/>
    <dgm:cxn modelId="{EBA28E5A-1FDA-4A68-8AC6-DC5ED59766B3}" srcId="{FD5E9450-B588-49D5-AA1E-33693D65266A}" destId="{7472FE75-5883-4012-9EBF-A33AC0CE3406}" srcOrd="0" destOrd="0" parTransId="{FA89E7BA-98D7-4FEB-AFE8-9AB16962397C}" sibTransId="{AF476913-5ADD-4D25-B812-4DDF8EACEFF6}"/>
    <dgm:cxn modelId="{9736107D-7931-420A-AE85-5BCD1F91593B}" type="presOf" srcId="{84C431D3-2D08-4C63-A094-2C20FE7956B3}" destId="{C1DDC8A7-66EF-458F-B4F5-D6B099DEEE8D}" srcOrd="0" destOrd="0" presId="urn:microsoft.com/office/officeart/2005/8/layout/hProcess6"/>
    <dgm:cxn modelId="{1E1AF9A5-0E54-49D1-B82A-F8887C2A4FF4}" type="presOf" srcId="{FE94E080-3CC0-43DF-AD65-F21F7E0AC5D9}" destId="{DFD75C26-9147-481F-A77C-4A0FFA755E4E}" srcOrd="0" destOrd="0" presId="urn:microsoft.com/office/officeart/2005/8/layout/hProcess6"/>
    <dgm:cxn modelId="{D0236DAB-159F-4A5C-B5CD-E82C2121EF31}" type="presOf" srcId="{AC4129D1-9787-47D7-A1C4-53BD062C98E0}" destId="{ADFAD862-17DC-4FC3-90F8-25E59C4055A3}" srcOrd="1" destOrd="0" presId="urn:microsoft.com/office/officeart/2005/8/layout/hProcess6"/>
    <dgm:cxn modelId="{90F06BC1-6C0D-4754-AA55-A0D43DD7B521}" srcId="{C8B0656D-B21A-4820-806F-4C0D9A831CB9}" destId="{AC4129D1-9787-47D7-A1C4-53BD062C98E0}" srcOrd="0" destOrd="0" parTransId="{8CB95DDF-D22F-4C1A-8DD4-86FC114E2104}" sibTransId="{F5044741-8110-45C6-ACA7-5E32DBA98DB3}"/>
    <dgm:cxn modelId="{8811C4D1-68D4-49A7-BBC5-B8C9B6397ABA}" type="presOf" srcId="{B4F96CB2-0DB0-453A-BCF3-B3245A6C1FFD}" destId="{9B949CE3-7C15-4066-BA11-DEC3BA49C13B}" srcOrd="0" destOrd="0" presId="urn:microsoft.com/office/officeart/2005/8/layout/hProcess6"/>
    <dgm:cxn modelId="{4DAEE5DA-477D-4267-A944-90B22FA1A7A2}" srcId="{3EEB2508-BA6F-4794-98B7-0E40525FB24E}" destId="{C8B0656D-B21A-4820-806F-4C0D9A831CB9}" srcOrd="2" destOrd="0" parTransId="{D2EBCC95-8AB3-4150-A337-49BDE7C672B5}" sibTransId="{E8A15CEC-2973-4F66-AE0E-FF8174C15067}"/>
    <dgm:cxn modelId="{031ED3DF-FA94-496C-853A-62D8DF906EB1}" srcId="{FE94E080-3CC0-43DF-AD65-F21F7E0AC5D9}" destId="{84C431D3-2D08-4C63-A094-2C20FE7956B3}" srcOrd="0" destOrd="0" parTransId="{F922FE8B-B4CB-455C-BE3A-56778CDE3967}" sibTransId="{A02235F1-D364-484E-BDBE-E71D2BB1D6AD}"/>
    <dgm:cxn modelId="{646944FB-8194-416C-B804-5035269F1F19}" type="presOf" srcId="{AC4129D1-9787-47D7-A1C4-53BD062C98E0}" destId="{6DE4664C-DFAB-4570-B669-4E3D328CC114}" srcOrd="0" destOrd="0" presId="urn:microsoft.com/office/officeart/2005/8/layout/hProcess6"/>
    <dgm:cxn modelId="{96942E11-C3B6-4100-BB5B-F6351F6670FF}" type="presParOf" srcId="{350180FF-5054-496E-AB3E-76E977EAEE3C}" destId="{588EF3A1-3869-4DE2-B306-34E43AB904E7}" srcOrd="0" destOrd="0" presId="urn:microsoft.com/office/officeart/2005/8/layout/hProcess6"/>
    <dgm:cxn modelId="{A84C9579-28A0-4A5A-9DAC-D310360168EB}" type="presParOf" srcId="{588EF3A1-3869-4DE2-B306-34E43AB904E7}" destId="{CC082771-968E-4D93-8F80-83CCBF0AFB69}" srcOrd="0" destOrd="0" presId="urn:microsoft.com/office/officeart/2005/8/layout/hProcess6"/>
    <dgm:cxn modelId="{A5AD2743-157C-4C63-A5F2-D4CEB34F8D93}" type="presParOf" srcId="{588EF3A1-3869-4DE2-B306-34E43AB904E7}" destId="{9B949CE3-7C15-4066-BA11-DEC3BA49C13B}" srcOrd="1" destOrd="0" presId="urn:microsoft.com/office/officeart/2005/8/layout/hProcess6"/>
    <dgm:cxn modelId="{D1F2AC3C-CE03-4CB4-9E3C-A15F8494C311}" type="presParOf" srcId="{588EF3A1-3869-4DE2-B306-34E43AB904E7}" destId="{0B1D24F3-4CB1-43C2-B181-7F3F72413866}" srcOrd="2" destOrd="0" presId="urn:microsoft.com/office/officeart/2005/8/layout/hProcess6"/>
    <dgm:cxn modelId="{1D9CE643-BCF0-4535-8D48-C5A8EBA4FC93}" type="presParOf" srcId="{588EF3A1-3869-4DE2-B306-34E43AB904E7}" destId="{48F99821-41B5-4782-B03F-AFD6CE8C559A}" srcOrd="3" destOrd="0" presId="urn:microsoft.com/office/officeart/2005/8/layout/hProcess6"/>
    <dgm:cxn modelId="{3EB521A8-FA78-460B-AEFB-C67281F84131}" type="presParOf" srcId="{350180FF-5054-496E-AB3E-76E977EAEE3C}" destId="{D9A1D371-6368-493B-8E54-0F25488A89E4}" srcOrd="1" destOrd="0" presId="urn:microsoft.com/office/officeart/2005/8/layout/hProcess6"/>
    <dgm:cxn modelId="{B748209F-38D5-43D9-9A95-93C489CD4AF1}" type="presParOf" srcId="{350180FF-5054-496E-AB3E-76E977EAEE3C}" destId="{362BA82B-E2A9-48D4-816C-D30C9A80D636}" srcOrd="2" destOrd="0" presId="urn:microsoft.com/office/officeart/2005/8/layout/hProcess6"/>
    <dgm:cxn modelId="{D525C084-9A53-4B90-B2E9-156124883269}" type="presParOf" srcId="{362BA82B-E2A9-48D4-816C-D30C9A80D636}" destId="{B422338B-A368-4FE4-AB6B-BADC6CB8E0E7}" srcOrd="0" destOrd="0" presId="urn:microsoft.com/office/officeart/2005/8/layout/hProcess6"/>
    <dgm:cxn modelId="{089A5843-5911-41D6-9C51-6A3CD6BFF2E8}" type="presParOf" srcId="{362BA82B-E2A9-48D4-816C-D30C9A80D636}" destId="{F4AED164-AF99-4143-B82B-7DFE50414B41}" srcOrd="1" destOrd="0" presId="urn:microsoft.com/office/officeart/2005/8/layout/hProcess6"/>
    <dgm:cxn modelId="{C701CDCB-CD5D-40DF-B0DA-D94F377F1439}" type="presParOf" srcId="{362BA82B-E2A9-48D4-816C-D30C9A80D636}" destId="{74E76BD4-135D-4511-902B-F9F4AFAEC51E}" srcOrd="2" destOrd="0" presId="urn:microsoft.com/office/officeart/2005/8/layout/hProcess6"/>
    <dgm:cxn modelId="{D2ACC382-8946-4A1E-81B9-C88790FB3963}" type="presParOf" srcId="{362BA82B-E2A9-48D4-816C-D30C9A80D636}" destId="{A23E7A02-46C6-434D-8DC3-21566E1ACE38}" srcOrd="3" destOrd="0" presId="urn:microsoft.com/office/officeart/2005/8/layout/hProcess6"/>
    <dgm:cxn modelId="{8E41C71C-C5A8-4A9F-BDC1-E69B3A8DC637}" type="presParOf" srcId="{350180FF-5054-496E-AB3E-76E977EAEE3C}" destId="{BBD9A4F1-A6E8-4FF0-A858-7D398A2DB08A}" srcOrd="3" destOrd="0" presId="urn:microsoft.com/office/officeart/2005/8/layout/hProcess6"/>
    <dgm:cxn modelId="{595659A6-CB7F-427C-876B-4184AF228B4A}" type="presParOf" srcId="{350180FF-5054-496E-AB3E-76E977EAEE3C}" destId="{5A88D2DC-1495-4F68-A310-B3FBEEDCABAB}" srcOrd="4" destOrd="0" presId="urn:microsoft.com/office/officeart/2005/8/layout/hProcess6"/>
    <dgm:cxn modelId="{8C58F4B4-1143-4402-B649-6F64FC11460B}" type="presParOf" srcId="{5A88D2DC-1495-4F68-A310-B3FBEEDCABAB}" destId="{B1BFF5F6-5CA8-40B3-8699-B98789D1A06F}" srcOrd="0" destOrd="0" presId="urn:microsoft.com/office/officeart/2005/8/layout/hProcess6"/>
    <dgm:cxn modelId="{E899DB7B-7D8E-4967-89C7-51A019E500D4}" type="presParOf" srcId="{5A88D2DC-1495-4F68-A310-B3FBEEDCABAB}" destId="{6DE4664C-DFAB-4570-B669-4E3D328CC114}" srcOrd="1" destOrd="0" presId="urn:microsoft.com/office/officeart/2005/8/layout/hProcess6"/>
    <dgm:cxn modelId="{1FF68428-7B00-4B9C-9A36-6776BE6DF193}" type="presParOf" srcId="{5A88D2DC-1495-4F68-A310-B3FBEEDCABAB}" destId="{ADFAD862-17DC-4FC3-90F8-25E59C4055A3}" srcOrd="2" destOrd="0" presId="urn:microsoft.com/office/officeart/2005/8/layout/hProcess6"/>
    <dgm:cxn modelId="{D6505DF7-861C-49C9-9C13-AB08B52EA575}" type="presParOf" srcId="{5A88D2DC-1495-4F68-A310-B3FBEEDCABAB}" destId="{3AFC1642-5F97-4A61-B5EA-54DDB685BFED}" srcOrd="3" destOrd="0" presId="urn:microsoft.com/office/officeart/2005/8/layout/hProcess6"/>
    <dgm:cxn modelId="{ED637642-A6D8-4009-8823-217AEA5097D8}" type="presParOf" srcId="{350180FF-5054-496E-AB3E-76E977EAEE3C}" destId="{75BA0BC0-A1FB-4982-9F19-8F9C66DA78B0}" srcOrd="5" destOrd="0" presId="urn:microsoft.com/office/officeart/2005/8/layout/hProcess6"/>
    <dgm:cxn modelId="{3BCA2742-B79E-4A5D-AE4E-A350FF8CE178}" type="presParOf" srcId="{350180FF-5054-496E-AB3E-76E977EAEE3C}" destId="{DF026549-75BF-44F9-8586-6B989D50A4BF}" srcOrd="6" destOrd="0" presId="urn:microsoft.com/office/officeart/2005/8/layout/hProcess6"/>
    <dgm:cxn modelId="{C2297BA4-E29A-44EB-B88D-D78EC24B095F}" type="presParOf" srcId="{DF026549-75BF-44F9-8586-6B989D50A4BF}" destId="{05BE76DD-515F-4A52-A74D-37FAF8B7F700}" srcOrd="0" destOrd="0" presId="urn:microsoft.com/office/officeart/2005/8/layout/hProcess6"/>
    <dgm:cxn modelId="{E5B90DF1-D477-4878-A614-B3A8AD999F03}" type="presParOf" srcId="{DF026549-75BF-44F9-8586-6B989D50A4BF}" destId="{C1DDC8A7-66EF-458F-B4F5-D6B099DEEE8D}" srcOrd="1" destOrd="0" presId="urn:microsoft.com/office/officeart/2005/8/layout/hProcess6"/>
    <dgm:cxn modelId="{52B4741B-A404-40C5-869E-EF5D04C8FE45}" type="presParOf" srcId="{DF026549-75BF-44F9-8586-6B989D50A4BF}" destId="{1FCDEFA1-9A82-4812-B2D9-B3D6EF28D878}" srcOrd="2" destOrd="0" presId="urn:microsoft.com/office/officeart/2005/8/layout/hProcess6"/>
    <dgm:cxn modelId="{DDC6CC25-3AF9-427A-98E8-26CE07A020DE}" type="presParOf" srcId="{DF026549-75BF-44F9-8586-6B989D50A4BF}" destId="{DFD75C26-9147-481F-A77C-4A0FFA755E4E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49CE3-7C15-4066-BA11-DEC3BA49C13B}">
      <dsp:nvSpPr>
        <dsp:cNvPr id="0" name=""/>
        <dsp:cNvSpPr/>
      </dsp:nvSpPr>
      <dsp:spPr>
        <a:xfrm>
          <a:off x="3111" y="2186702"/>
          <a:ext cx="2628456" cy="10452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Sept 2020 – Sept 2021</a:t>
          </a:r>
        </a:p>
      </dsp:txBody>
      <dsp:txXfrm>
        <a:off x="660225" y="2343491"/>
        <a:ext cx="1605500" cy="731684"/>
      </dsp:txXfrm>
    </dsp:sp>
    <dsp:sp modelId="{48F99821-41B5-4782-B03F-AFD6CE8C559A}">
      <dsp:nvSpPr>
        <dsp:cNvPr id="0" name=""/>
        <dsp:cNvSpPr/>
      </dsp:nvSpPr>
      <dsp:spPr>
        <a:xfrm>
          <a:off x="0" y="2400959"/>
          <a:ext cx="597890" cy="5978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Year 1 </a:t>
          </a:r>
        </a:p>
      </dsp:txBody>
      <dsp:txXfrm>
        <a:off x="87559" y="2488518"/>
        <a:ext cx="422772" cy="422772"/>
      </dsp:txXfrm>
    </dsp:sp>
    <dsp:sp modelId="{F4AED164-AF99-4143-B82B-7DFE50414B41}">
      <dsp:nvSpPr>
        <dsp:cNvPr id="0" name=""/>
        <dsp:cNvSpPr/>
      </dsp:nvSpPr>
      <dsp:spPr>
        <a:xfrm>
          <a:off x="2706303" y="2186702"/>
          <a:ext cx="2515383" cy="10452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Oct 2021 – Sept 2022</a:t>
          </a:r>
        </a:p>
      </dsp:txBody>
      <dsp:txXfrm>
        <a:off x="3335149" y="2343491"/>
        <a:ext cx="1520695" cy="731684"/>
      </dsp:txXfrm>
    </dsp:sp>
    <dsp:sp modelId="{A23E7A02-46C6-434D-8DC3-21566E1ACE38}">
      <dsp:nvSpPr>
        <dsp:cNvPr id="0" name=""/>
        <dsp:cNvSpPr/>
      </dsp:nvSpPr>
      <dsp:spPr>
        <a:xfrm>
          <a:off x="2636530" y="2410388"/>
          <a:ext cx="597890" cy="5978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Year 2 </a:t>
          </a:r>
        </a:p>
      </dsp:txBody>
      <dsp:txXfrm>
        <a:off x="2724089" y="2497947"/>
        <a:ext cx="422772" cy="422772"/>
      </dsp:txXfrm>
    </dsp:sp>
    <dsp:sp modelId="{6DE4664C-DFAB-4570-B669-4E3D328CC114}">
      <dsp:nvSpPr>
        <dsp:cNvPr id="0" name=""/>
        <dsp:cNvSpPr/>
      </dsp:nvSpPr>
      <dsp:spPr>
        <a:xfrm>
          <a:off x="5296423" y="2186702"/>
          <a:ext cx="2437263" cy="10452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Oct 2022 – Sept 2023</a:t>
          </a:r>
        </a:p>
      </dsp:txBody>
      <dsp:txXfrm>
        <a:off x="5905739" y="2343491"/>
        <a:ext cx="1462105" cy="731684"/>
      </dsp:txXfrm>
    </dsp:sp>
    <dsp:sp modelId="{3AFC1642-5F97-4A61-B5EA-54DDB685BFED}">
      <dsp:nvSpPr>
        <dsp:cNvPr id="0" name=""/>
        <dsp:cNvSpPr/>
      </dsp:nvSpPr>
      <dsp:spPr>
        <a:xfrm>
          <a:off x="5226464" y="2410388"/>
          <a:ext cx="597890" cy="5978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Year 3</a:t>
          </a:r>
        </a:p>
      </dsp:txBody>
      <dsp:txXfrm>
        <a:off x="5314023" y="2497947"/>
        <a:ext cx="422772" cy="422772"/>
      </dsp:txXfrm>
    </dsp:sp>
    <dsp:sp modelId="{C1DDC8A7-66EF-458F-B4F5-D6B099DEEE8D}">
      <dsp:nvSpPr>
        <dsp:cNvPr id="0" name=""/>
        <dsp:cNvSpPr/>
      </dsp:nvSpPr>
      <dsp:spPr>
        <a:xfrm>
          <a:off x="7808423" y="2186702"/>
          <a:ext cx="2392457" cy="10452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Oct 2023 – Sept 2024</a:t>
          </a:r>
        </a:p>
      </dsp:txBody>
      <dsp:txXfrm>
        <a:off x="8406537" y="2343491"/>
        <a:ext cx="1428501" cy="731684"/>
      </dsp:txXfrm>
    </dsp:sp>
    <dsp:sp modelId="{DFD75C26-9147-481F-A77C-4A0FFA755E4E}">
      <dsp:nvSpPr>
        <dsp:cNvPr id="0" name=""/>
        <dsp:cNvSpPr/>
      </dsp:nvSpPr>
      <dsp:spPr>
        <a:xfrm>
          <a:off x="7744562" y="2410388"/>
          <a:ext cx="597890" cy="5978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Year 4</a:t>
          </a:r>
        </a:p>
      </dsp:txBody>
      <dsp:txXfrm>
        <a:off x="7832121" y="2497947"/>
        <a:ext cx="422772" cy="4227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417546-DE5D-4C34-AF58-AA1B656B24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FD25A-8F99-4C13-9516-BE1BB014E8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5EEF1-65AD-4113-BDED-3BC6E63D460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1C841-EC3B-4AFD-B25E-B2A163E380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F544B7-0EC1-4BD1-9D91-0F9364ADE3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67BB1-6A78-44D3-89EF-896781D14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5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0B7E3-3363-49BF-8193-4BB267B38E5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C75CF-D5B2-4E46-AAE7-EC49C29D4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5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C75CF-D5B2-4E46-AAE7-EC49C29D4A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46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C75CF-D5B2-4E46-AAE7-EC49C29D4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16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DC404-DE6F-454B-B71A-755645A92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9AA0A0-2885-4AA2-BB66-D9E066CC6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E35AE-DBDF-4FDE-96BC-36B8C91A0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0D3C1-B337-49EF-AB4F-E9923B355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EFCB6-BE8A-4D84-B2EC-26764CA16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376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D38B49-D2DA-472A-987D-FD32F7E0C273}"/>
              </a:ext>
            </a:extLst>
          </p:cNvPr>
          <p:cNvCxnSpPr>
            <a:cxnSpLocks/>
          </p:cNvCxnSpPr>
          <p:nvPr userDrawn="1"/>
        </p:nvCxnSpPr>
        <p:spPr>
          <a:xfrm>
            <a:off x="485192" y="1626113"/>
            <a:ext cx="11706808" cy="0"/>
          </a:xfrm>
          <a:prstGeom prst="line">
            <a:avLst/>
          </a:prstGeom>
          <a:ln w="38100">
            <a:solidFill>
              <a:srgbClr val="4E5B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169BDE3-9244-4D79-8539-0D90FD41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DCEE1-A1D2-445B-B379-13C435C52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DAAFF-A37F-4D25-A978-FDEF8DB4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35D0B-FF55-4657-8D01-FD5304DE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EFCB6-BE8A-4D84-B2EC-26764CA16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53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2E3D-0C96-4A1D-B36B-FF0A7222F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5FBF6-A20C-4F72-8F26-3B191285D6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8745A-D3E9-48ED-B284-72E621D60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EA50A-D78D-45B1-AEAC-CAF439DA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AF25B-43CC-4385-B7A7-27B4990A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EFCB6-BE8A-4D84-B2EC-26764CA1655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0AA5FB-7AD6-422A-A528-18832A1DAD5D}"/>
              </a:ext>
            </a:extLst>
          </p:cNvPr>
          <p:cNvCxnSpPr>
            <a:cxnSpLocks/>
          </p:cNvCxnSpPr>
          <p:nvPr userDrawn="1"/>
        </p:nvCxnSpPr>
        <p:spPr>
          <a:xfrm>
            <a:off x="485192" y="1626113"/>
            <a:ext cx="11706808" cy="0"/>
          </a:xfrm>
          <a:prstGeom prst="line">
            <a:avLst/>
          </a:prstGeom>
          <a:ln w="38100">
            <a:solidFill>
              <a:srgbClr val="4E5B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99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8C090-4384-4044-969E-913215FE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D87B8C-27E1-4BF4-BAE8-3A662AA8E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CE4EE-F262-489F-B562-E051C53A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EFCB6-BE8A-4D84-B2EC-26764CA1655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5945CB-364D-41C9-BAA9-94D186581485}"/>
              </a:ext>
            </a:extLst>
          </p:cNvPr>
          <p:cNvCxnSpPr>
            <a:cxnSpLocks/>
          </p:cNvCxnSpPr>
          <p:nvPr userDrawn="1"/>
        </p:nvCxnSpPr>
        <p:spPr>
          <a:xfrm>
            <a:off x="485192" y="1626113"/>
            <a:ext cx="11706808" cy="0"/>
          </a:xfrm>
          <a:prstGeom prst="line">
            <a:avLst/>
          </a:prstGeom>
          <a:ln w="38100">
            <a:solidFill>
              <a:srgbClr val="4E5B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12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5040EC-3626-4425-8E77-E98D964C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BB4C0-18A0-4A4F-9705-D9E0408E0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EFCB6-BE8A-4D84-B2EC-26764CA16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729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80A0C1EF-0FE8-4696-B5BA-1C84CF65CE08}"/>
              </a:ext>
            </a:extLst>
          </p:cNvPr>
          <p:cNvSpPr/>
          <p:nvPr userDrawn="1"/>
        </p:nvSpPr>
        <p:spPr>
          <a:xfrm rot="10800000">
            <a:off x="10916816" y="0"/>
            <a:ext cx="1275184" cy="1219011"/>
          </a:xfrm>
          <a:prstGeom prst="rtTriangle">
            <a:avLst/>
          </a:prstGeom>
          <a:solidFill>
            <a:srgbClr val="F7B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A7BBEB-8A4E-4171-B93E-57140FFB563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71164" y="5929124"/>
            <a:ext cx="3713018" cy="85445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E334AB-A1DD-424E-A84A-CA255F878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09547-0F1B-4F53-B854-DD8D1041C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1F2F0-DD0A-440C-8808-30283051C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030BD-99E4-4E2B-8023-D94FCB7C2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6E6EFCB6-BE8A-4D84-B2EC-26764CA165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80466-2937-4270-B193-F19AF7ABDA90}"/>
              </a:ext>
            </a:extLst>
          </p:cNvPr>
          <p:cNvSpPr/>
          <p:nvPr userDrawn="1"/>
        </p:nvSpPr>
        <p:spPr>
          <a:xfrm>
            <a:off x="0" y="0"/>
            <a:ext cx="485192" cy="6858000"/>
          </a:xfrm>
          <a:prstGeom prst="rect">
            <a:avLst/>
          </a:prstGeom>
          <a:solidFill>
            <a:srgbClr val="B2C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0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D15E1-71EE-4DCE-89AB-0F8B6A13A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478" y="1960013"/>
            <a:ext cx="11199043" cy="177543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4900" dirty="0"/>
              <a:t>Get Healthy Idaho Elmore </a:t>
            </a:r>
            <a:br>
              <a:rPr lang="en-US" sz="4900" dirty="0"/>
            </a:br>
            <a:r>
              <a:rPr lang="en-US" sz="4900" dirty="0"/>
              <a:t>Updates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2901C0-FBA9-459E-ABEC-6F86927DB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0271"/>
            <a:ext cx="9144000" cy="1655762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b="1" dirty="0"/>
              <a:t>Courtney Kelly, MPH</a:t>
            </a:r>
          </a:p>
          <a:p>
            <a:r>
              <a:rPr lang="en-US" b="1" dirty="0"/>
              <a:t>Project Coordinator</a:t>
            </a:r>
          </a:p>
          <a:p>
            <a:r>
              <a:rPr lang="en-US" dirty="0"/>
              <a:t>February 15</a:t>
            </a:r>
            <a:r>
              <a:rPr lang="en-US" baseline="30000" dirty="0"/>
              <a:t>th</a:t>
            </a:r>
            <a:r>
              <a:rPr lang="en-US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2264249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934CE-AF20-55FB-D6C9-3366C7C0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786" y="248744"/>
            <a:ext cx="7492014" cy="1325563"/>
          </a:xfrm>
        </p:spPr>
        <p:txBody>
          <a:bodyPr/>
          <a:lstStyle/>
          <a:p>
            <a:r>
              <a:rPr lang="en-US" dirty="0"/>
              <a:t>Action Plan Process Overview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D65B51-F860-B6CF-487F-06E690E5D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25" y="0"/>
            <a:ext cx="3245996" cy="684835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33F6B6-E33F-BC5F-AD11-2F568AAFCFFF}"/>
              </a:ext>
            </a:extLst>
          </p:cNvPr>
          <p:cNvSpPr txBox="1"/>
          <p:nvPr/>
        </p:nvSpPr>
        <p:spPr>
          <a:xfrm>
            <a:off x="3861786" y="1869051"/>
            <a:ext cx="815857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rgbClr val="01223E"/>
                </a:solidFill>
                <a:latin typeface="Transat Text Medium"/>
              </a:rPr>
              <a:t>PHASE 1: Visioning (2021) </a:t>
            </a:r>
          </a:p>
          <a:p>
            <a:endParaRPr lang="en-US" sz="2400" i="0" u="none" strike="noStrike" baseline="0" dirty="0">
              <a:solidFill>
                <a:srgbClr val="01223E"/>
              </a:solidFill>
              <a:latin typeface="Transat Text Medium"/>
            </a:endParaRPr>
          </a:p>
          <a:p>
            <a:r>
              <a:rPr lang="en-US" sz="2000" i="0" u="none" strike="noStrike" baseline="0" dirty="0">
                <a:solidFill>
                  <a:srgbClr val="842069"/>
                </a:solidFill>
                <a:latin typeface="Transat Text Medium"/>
              </a:rPr>
              <a:t>PHASE 2: Action Plan (2023) </a:t>
            </a:r>
            <a:endParaRPr lang="en-US" sz="2000" dirty="0">
              <a:solidFill>
                <a:srgbClr val="842069"/>
              </a:solidFill>
              <a:latin typeface="Transat Text Medium"/>
            </a:endParaRPr>
          </a:p>
          <a:p>
            <a:endParaRPr lang="en-US" sz="3200" b="0" i="0" u="none" strike="noStrike" baseline="0" dirty="0">
              <a:solidFill>
                <a:srgbClr val="842069"/>
              </a:solidFill>
              <a:latin typeface="Transat Text Medium"/>
            </a:endParaRPr>
          </a:p>
          <a:p>
            <a:r>
              <a:rPr lang="en-US" sz="2000" b="1" i="0" u="none" strike="noStrike" baseline="0" dirty="0">
                <a:solidFill>
                  <a:srgbClr val="D11C49"/>
                </a:solidFill>
                <a:latin typeface="Transat Text Medium"/>
              </a:rPr>
              <a:t>PHASE 3: Implementation Plan (2023-2024) </a:t>
            </a:r>
          </a:p>
          <a:p>
            <a:r>
              <a:rPr lang="en-US" sz="2000" b="1" dirty="0">
                <a:solidFill>
                  <a:srgbClr val="D11C49"/>
                </a:solidFill>
                <a:latin typeface="Transat Text Medium"/>
              </a:rPr>
              <a:t>- Project prioritization</a:t>
            </a:r>
          </a:p>
          <a:p>
            <a:r>
              <a:rPr lang="en-US" sz="2000" b="1" i="0" u="none" strike="noStrike" baseline="0" dirty="0">
                <a:solidFill>
                  <a:srgbClr val="D11C49"/>
                </a:solidFill>
                <a:latin typeface="Transat Text Medium"/>
              </a:rPr>
              <a:t>- Work plan development </a:t>
            </a:r>
          </a:p>
          <a:p>
            <a:endParaRPr lang="en-US" sz="2400" b="0" i="0" u="none" strike="noStrike" baseline="0" dirty="0">
              <a:solidFill>
                <a:srgbClr val="D11C49"/>
              </a:solidFill>
              <a:latin typeface="Transat Text Medium"/>
            </a:endParaRPr>
          </a:p>
          <a:p>
            <a:r>
              <a:rPr lang="en-US" sz="2000" b="0" i="0" u="none" strike="noStrike" baseline="0" dirty="0">
                <a:solidFill>
                  <a:srgbClr val="F4BD1D"/>
                </a:solidFill>
                <a:latin typeface="Transat Text Medium"/>
              </a:rPr>
              <a:t>PHASE 4: Ongoing Project Implementation (2024 and beyond) </a:t>
            </a:r>
          </a:p>
        </p:txBody>
      </p:sp>
    </p:spTree>
    <p:extLst>
      <p:ext uri="{BB962C8B-B14F-4D97-AF65-F5344CB8AC3E}">
        <p14:creationId xmlns:p14="http://schemas.microsoft.com/office/powerpoint/2010/main" val="2405441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355175C-C732-52E9-3396-BDC748D28867}"/>
              </a:ext>
            </a:extLst>
          </p:cNvPr>
          <p:cNvSpPr/>
          <p:nvPr/>
        </p:nvSpPr>
        <p:spPr>
          <a:xfrm>
            <a:off x="8275516" y="5690586"/>
            <a:ext cx="3478519" cy="1167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B70650-2E4E-873E-721E-AF197417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Engagement</a:t>
            </a:r>
          </a:p>
        </p:txBody>
      </p:sp>
      <p:pic>
        <p:nvPicPr>
          <p:cNvPr id="31" name="Picture 30" descr="A person and person standing in front of a window&#10;&#10;Description automatically generated">
            <a:extLst>
              <a:ext uri="{FF2B5EF4-FFF2-40B4-BE49-F238E27FC236}">
                <a16:creationId xmlns:a16="http://schemas.microsoft.com/office/drawing/2014/main" id="{0BD27C5A-174D-12F7-C977-74BD12839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6" t="15149" b="10546"/>
          <a:stretch/>
        </p:blipFill>
        <p:spPr>
          <a:xfrm>
            <a:off x="8895612" y="2076334"/>
            <a:ext cx="3179463" cy="4616387"/>
          </a:xfrm>
          <a:prstGeom prst="rect">
            <a:avLst/>
          </a:prstGeom>
        </p:spPr>
      </p:pic>
      <p:pic>
        <p:nvPicPr>
          <p:cNvPr id="5" name="Content Placeholder 4" descr="A person standing next to a person standing in front of a board&#10;&#10;Description automatically generated">
            <a:extLst>
              <a:ext uri="{FF2B5EF4-FFF2-40B4-BE49-F238E27FC236}">
                <a16:creationId xmlns:a16="http://schemas.microsoft.com/office/drawing/2014/main" id="{D1B25BFF-1A99-5AA0-0EED-943CC6B35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58" y="1401249"/>
            <a:ext cx="1789089" cy="2385452"/>
          </a:xfrm>
        </p:spPr>
      </p:pic>
      <p:pic>
        <p:nvPicPr>
          <p:cNvPr id="33" name="Picture 3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27A8AA3-F182-96CB-C5B4-ADF5AA9E4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7" y="1352311"/>
            <a:ext cx="3706468" cy="4941957"/>
          </a:xfrm>
          <a:prstGeom prst="rect">
            <a:avLst/>
          </a:prstGeom>
        </p:spPr>
      </p:pic>
      <p:pic>
        <p:nvPicPr>
          <p:cNvPr id="23" name="Picture 22" descr="A group of people in a room&#10;&#10;Description automatically generated">
            <a:extLst>
              <a:ext uri="{FF2B5EF4-FFF2-40B4-BE49-F238E27FC236}">
                <a16:creationId xmlns:a16="http://schemas.microsoft.com/office/drawing/2014/main" id="{A8FB459F-040C-960C-B6CD-A3D8B0E698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5" b="24490"/>
          <a:stretch/>
        </p:blipFill>
        <p:spPr>
          <a:xfrm>
            <a:off x="3356122" y="3786701"/>
            <a:ext cx="5229442" cy="2969280"/>
          </a:xfrm>
          <a:prstGeom prst="rect">
            <a:avLst/>
          </a:prstGeom>
        </p:spPr>
      </p:pic>
      <p:pic>
        <p:nvPicPr>
          <p:cNvPr id="19" name="Picture 18" descr="A group of people in a room&#10;&#10;Description automatically generated">
            <a:extLst>
              <a:ext uri="{FF2B5EF4-FFF2-40B4-BE49-F238E27FC236}">
                <a16:creationId xmlns:a16="http://schemas.microsoft.com/office/drawing/2014/main" id="{56B9E8AB-DE44-1835-6B66-5F425F945C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t="26580" r="17227" b="22585"/>
          <a:stretch/>
        </p:blipFill>
        <p:spPr>
          <a:xfrm>
            <a:off x="6796254" y="1644991"/>
            <a:ext cx="2646540" cy="276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87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DF7A6-9ABE-F5BC-D460-C4B5812BF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Engagement</a:t>
            </a:r>
          </a:p>
        </p:txBody>
      </p:sp>
      <p:pic>
        <p:nvPicPr>
          <p:cNvPr id="4" name="Content Placeholder 3" descr="A board with post-it notes on it&#10;&#10;Description automatically generated">
            <a:extLst>
              <a:ext uri="{FF2B5EF4-FFF2-40B4-BE49-F238E27FC236}">
                <a16:creationId xmlns:a16="http://schemas.microsoft.com/office/drawing/2014/main" id="{90783E1A-22DF-3514-A2D0-A670C7AF4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" t="7075" r="8187" b="6122"/>
          <a:stretch/>
        </p:blipFill>
        <p:spPr>
          <a:xfrm>
            <a:off x="4710409" y="1922559"/>
            <a:ext cx="3215717" cy="4254404"/>
          </a:xfrm>
          <a:prstGeom prst="rect">
            <a:avLst/>
          </a:prstGeom>
        </p:spPr>
      </p:pic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9CFF44D3-458B-4693-2F8A-982506A2B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5" b="2584"/>
          <a:stretch/>
        </p:blipFill>
        <p:spPr>
          <a:xfrm>
            <a:off x="8242038" y="2098781"/>
            <a:ext cx="3401351" cy="3751513"/>
          </a:xfrm>
          <a:prstGeom prst="rect">
            <a:avLst/>
          </a:prstGeom>
        </p:spPr>
      </p:pic>
      <p:pic>
        <p:nvPicPr>
          <p:cNvPr id="6" name="Picture 5" descr="A white paper with red writing on it&#10;&#10;Description automatically generated">
            <a:extLst>
              <a:ext uri="{FF2B5EF4-FFF2-40B4-BE49-F238E27FC236}">
                <a16:creationId xmlns:a16="http://schemas.microsoft.com/office/drawing/2014/main" id="{7854A089-76A4-769C-7A85-BCE61E8D9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6" y="1922559"/>
            <a:ext cx="3190804" cy="425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32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C9B7D-D5D5-5B6E-0AA0-A49244501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13 Priority Projects &amp; Action Items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F057B4-8A82-B7B3-B6DC-93DE1C3E1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12471"/>
          <a:stretch/>
        </p:blipFill>
        <p:spPr>
          <a:xfrm>
            <a:off x="997995" y="1733050"/>
            <a:ext cx="4881979" cy="500307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602E1E-0B6B-9C43-63EB-E530CA9E1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027" y="1825625"/>
            <a:ext cx="5486401" cy="4351338"/>
          </a:xfrm>
        </p:spPr>
        <p:txBody>
          <a:bodyPr/>
          <a:lstStyle/>
          <a:p>
            <a:r>
              <a:rPr lang="en-US" dirty="0"/>
              <a:t>Top 13 represent the highest priority actions</a:t>
            </a:r>
          </a:p>
          <a:p>
            <a:endParaRPr lang="en-US" dirty="0"/>
          </a:p>
          <a:p>
            <a:r>
              <a:rPr lang="en-US" dirty="0"/>
              <a:t>Identified for several reasons, including potential impact, feasibility, and public/stakeholder support</a:t>
            </a:r>
          </a:p>
        </p:txBody>
      </p:sp>
    </p:spTree>
    <p:extLst>
      <p:ext uri="{BB962C8B-B14F-4D97-AF65-F5344CB8AC3E}">
        <p14:creationId xmlns:p14="http://schemas.microsoft.com/office/powerpoint/2010/main" val="500570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5608-F9F7-754C-D875-E394B7AC3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Steps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86DD14-CB6B-8AD3-8B99-98313309F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62694"/>
            <a:ext cx="10515600" cy="197851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3510C-8EED-D6EF-9DC8-A85DD3326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12231"/>
            <a:ext cx="10515599" cy="198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19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03C51-2D9F-265B-3477-F046F416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Pathways, Trails and Open Spaces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58090-C602-8B55-6560-1600D993D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Phase 3: Implementation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Work with Agnew::Beck to prioritize projects based on achievability and feasibility.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Present Action Plan to relevant entities, like the Elmore County Commission, Forest Service, BLM, and Cities of Mountain Home and Glenns Ferry to advocate for funding and adoption of projects.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Build relationships as well as create ownership and buy-in to anticipated projects.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765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4C05-9624-294F-89A5-0F91AB1D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Healthy Idaho Year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1CE69-F6FB-59FB-DD50-401973A16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sz="2400" spc="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Support and connect Elmore County CHW partners</a:t>
            </a:r>
          </a:p>
          <a:p>
            <a:pPr marL="0" indent="0">
              <a:buNone/>
            </a:pPr>
            <a:endParaRPr lang="en-US" sz="2400" spc="3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spc="30" dirty="0">
                <a:ea typeface="Times New Roman" panose="02020603050405020304" pitchFamily="18" charset="0"/>
                <a:cs typeface="Times New Roman" panose="02020603050405020304" pitchFamily="18" charset="0"/>
              </a:rPr>
              <a:t>2. Sustain and support CHEMS program</a:t>
            </a:r>
          </a:p>
          <a:p>
            <a:pPr marL="0" indent="0">
              <a:buNone/>
            </a:pPr>
            <a:endParaRPr lang="en-US" sz="2400" spc="3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spc="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 Encourage and </a:t>
            </a:r>
            <a:r>
              <a:rPr lang="en-US" sz="2400" spc="30" dirty="0">
                <a:ea typeface="Times New Roman" panose="02020603050405020304" pitchFamily="18" charset="0"/>
                <a:cs typeface="Times New Roman" panose="02020603050405020304" pitchFamily="18" charset="0"/>
              </a:rPr>
              <a:t>incentivize increased participation in the Elmore County Regional Mobility Consortium; Provide technical support </a:t>
            </a:r>
          </a:p>
          <a:p>
            <a:pPr marL="0" indent="0">
              <a:buNone/>
            </a:pPr>
            <a:endParaRPr lang="en-US" sz="2400" spc="3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spc="30" dirty="0">
                <a:ea typeface="Times New Roman" panose="02020603050405020304" pitchFamily="18" charset="0"/>
                <a:cs typeface="Times New Roman" panose="02020603050405020304" pitchFamily="18" charset="0"/>
              </a:rPr>
              <a:t>4. Implement and advocate for Pathways, Trails, and Open Spaces Action Plan</a:t>
            </a:r>
          </a:p>
          <a:p>
            <a:pPr marL="0" indent="0">
              <a:buNone/>
            </a:pPr>
            <a:endParaRPr lang="en-US" sz="2400" spc="3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spc="30" dirty="0">
                <a:cs typeface="Times New Roman" panose="02020603050405020304" pitchFamily="18" charset="0"/>
              </a:rPr>
              <a:t>5. Evaluate Get Healthy Idaho activities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32384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8D0DD-BD27-3871-1AB9-07E9A49C6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Upcoming: findhelpidaho.org Training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9E45B5-4E8C-8376-4FF2-045F7C5B4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1379" y="1825625"/>
            <a:ext cx="4069241" cy="4351338"/>
          </a:xfrm>
        </p:spPr>
      </p:pic>
    </p:spTree>
    <p:extLst>
      <p:ext uri="{BB962C8B-B14F-4D97-AF65-F5344CB8AC3E}">
        <p14:creationId xmlns:p14="http://schemas.microsoft.com/office/powerpoint/2010/main" val="4146982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Healthy Idaho – Elmore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2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900" dirty="0"/>
              <a:t>Collaborative grant between Elmore Health Coalition &amp; WICHC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600" b="1" dirty="0"/>
              <a:t>Grant Goal: </a:t>
            </a:r>
          </a:p>
          <a:p>
            <a:r>
              <a:rPr lang="en-US" sz="2400" dirty="0"/>
              <a:t>Address upstream causes of poor behavioral health and diabetes across Elmore County.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600" b="1" dirty="0"/>
              <a:t>Grant Amount:</a:t>
            </a:r>
            <a:r>
              <a:rPr lang="en-US" sz="2600" dirty="0"/>
              <a:t> </a:t>
            </a:r>
          </a:p>
          <a:p>
            <a:r>
              <a:rPr lang="en-US" sz="2400" dirty="0"/>
              <a:t>$155k for planning year</a:t>
            </a:r>
          </a:p>
          <a:p>
            <a:r>
              <a:rPr lang="en-US" sz="2400" dirty="0"/>
              <a:t>$235k each year for 3 years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C8B082F-CA21-01EF-D796-E8501A802B32}"/>
              </a:ext>
            </a:extLst>
          </p:cNvPr>
          <p:cNvGraphicFramePr/>
          <p:nvPr/>
        </p:nvGraphicFramePr>
        <p:xfrm>
          <a:off x="1149808" y="1028741"/>
          <a:ext cx="1020399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81E1ADF-874C-2580-1CA7-D799848FF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GHI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228F6-AFA1-4DED-72E3-78D6DF363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681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DECC9A54-FB9E-950F-CBEF-1DAA8EFF2623}"/>
              </a:ext>
            </a:extLst>
          </p:cNvPr>
          <p:cNvSpPr/>
          <p:nvPr/>
        </p:nvSpPr>
        <p:spPr>
          <a:xfrm>
            <a:off x="9572919" y="3917140"/>
            <a:ext cx="725864" cy="669303"/>
          </a:xfrm>
          <a:prstGeom prst="star5">
            <a:avLst/>
          </a:prstGeom>
          <a:solidFill>
            <a:srgbClr val="F7B4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904806-E52E-8223-19E3-A68F68C414F2}"/>
              </a:ext>
            </a:extLst>
          </p:cNvPr>
          <p:cNvSpPr txBox="1"/>
          <p:nvPr/>
        </p:nvSpPr>
        <p:spPr>
          <a:xfrm>
            <a:off x="9143999" y="4624288"/>
            <a:ext cx="158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are here!</a:t>
            </a:r>
          </a:p>
        </p:txBody>
      </p:sp>
    </p:spTree>
    <p:extLst>
      <p:ext uri="{BB962C8B-B14F-4D97-AF65-F5344CB8AC3E}">
        <p14:creationId xmlns:p14="http://schemas.microsoft.com/office/powerpoint/2010/main" val="461815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D70F6-8CD6-5EE3-8A4A-EC6B4D330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Healthy Emergency Medical Services (CHEMS)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5B610-7041-817F-FF30-D7EC6CC4F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492"/>
            <a:ext cx="587331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0" i="0" dirty="0">
                <a:effectLst/>
              </a:rPr>
              <a:t>CHEMS is a proven model that:</a:t>
            </a:r>
          </a:p>
          <a:p>
            <a:pPr algn="ctr"/>
            <a:r>
              <a:rPr lang="en-US" b="0" i="0" dirty="0">
                <a:effectLst/>
              </a:rPr>
              <a:t> </a:t>
            </a:r>
            <a:r>
              <a:rPr lang="en-US" sz="2400" b="0" i="0" dirty="0">
                <a:effectLst/>
              </a:rPr>
              <a:t>provides coordinated care.</a:t>
            </a:r>
          </a:p>
          <a:p>
            <a:pPr marL="0" indent="0" algn="ctr">
              <a:buNone/>
            </a:pPr>
            <a:r>
              <a:rPr lang="en-US" sz="2400" b="0" i="0" dirty="0">
                <a:effectLst/>
              </a:rPr>
              <a:t> </a:t>
            </a:r>
          </a:p>
          <a:p>
            <a:pPr algn="ctr"/>
            <a:r>
              <a:rPr lang="en-US" sz="2400" b="0" i="0" dirty="0">
                <a:effectLst/>
              </a:rPr>
              <a:t>helps fill gaps in healthcare systems.</a:t>
            </a:r>
          </a:p>
          <a:p>
            <a:pPr marL="0" indent="0" algn="ctr">
              <a:buNone/>
            </a:pPr>
            <a:endParaRPr lang="en-US" sz="2400" b="0" i="0" dirty="0">
              <a:effectLst/>
            </a:endParaRPr>
          </a:p>
          <a:p>
            <a:pPr algn="ctr"/>
            <a:r>
              <a:rPr lang="en-US" sz="2400" b="0" i="0" dirty="0">
                <a:effectLst/>
              </a:rPr>
              <a:t>addresses the root causes of preventable and non-emergency 911 calls. </a:t>
            </a:r>
          </a:p>
          <a:p>
            <a:pPr marL="0" indent="0">
              <a:buNone/>
            </a:pPr>
            <a:endParaRPr lang="en-US" dirty="0">
              <a:solidFill>
                <a:srgbClr val="012F6B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4B5BF-5492-EB13-C024-78F8A397F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518" y="1675173"/>
            <a:ext cx="4837441" cy="425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36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AD3B7-16BA-BD5D-2F76-C0DDAF995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Elmore Ambulance Service Community Paramedic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27407D-3FDB-30DE-C487-1CA98B0E1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05524"/>
            <a:ext cx="2902019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DD57C6-6240-61C3-072A-74CD388007E0}"/>
              </a:ext>
            </a:extLst>
          </p:cNvPr>
          <p:cNvSpPr txBox="1"/>
          <p:nvPr/>
        </p:nvSpPr>
        <p:spPr>
          <a:xfrm>
            <a:off x="4132557" y="1905524"/>
            <a:ext cx="6684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Century Gothic" panose="020B0502020202020204" pitchFamily="34" charset="0"/>
              </a:rPr>
              <a:t>Dr. Jennifer Rhoads, Community Paramedic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D1F094-F806-6916-32B4-46CC0808ED90}"/>
              </a:ext>
            </a:extLst>
          </p:cNvPr>
          <p:cNvSpPr txBox="1"/>
          <p:nvPr/>
        </p:nvSpPr>
        <p:spPr>
          <a:xfrm>
            <a:off x="4421081" y="2367189"/>
            <a:ext cx="6107836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Century Gothic" panose="020B0502020202020204" pitchFamily="34" charset="0"/>
              </a:rPr>
              <a:t>PhD in Community Health</a:t>
            </a:r>
          </a:p>
          <a:p>
            <a:endParaRPr lang="en-US" sz="1600" b="0" i="0" dirty="0">
              <a:effectLst/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Century Gothic" panose="020B0502020202020204" pitchFamily="34" charset="0"/>
              </a:rPr>
              <a:t>International Board Specialty Certification in Community Paramedicine (CP-C)</a:t>
            </a:r>
          </a:p>
          <a:p>
            <a:endParaRPr lang="en-US" sz="1600" b="0" i="0" dirty="0">
              <a:effectLst/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Century Gothic" panose="020B0502020202020204" pitchFamily="34" charset="0"/>
              </a:rPr>
              <a:t>Nationally Registered EMT (NREMT)</a:t>
            </a:r>
          </a:p>
          <a:p>
            <a:endParaRPr lang="en-US" sz="1600" b="0" i="0" dirty="0">
              <a:effectLst/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Century Gothic" panose="020B0502020202020204" pitchFamily="34" charset="0"/>
              </a:rPr>
              <a:t>National Registration for Initial and Diagnostic Cardiac Care (NRCEKG)</a:t>
            </a:r>
          </a:p>
          <a:p>
            <a:endParaRPr lang="en-US" sz="1600" b="0" i="0" dirty="0">
              <a:effectLst/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Century Gothic" panose="020B0502020202020204" pitchFamily="34" charset="0"/>
              </a:rPr>
              <a:t>National Registration in Medical Assisting (RMA)</a:t>
            </a:r>
          </a:p>
          <a:p>
            <a:endParaRPr lang="en-US" sz="1600" b="0" i="0" dirty="0">
              <a:effectLst/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Century Gothic" panose="020B0502020202020204" pitchFamily="34" charset="0"/>
              </a:rPr>
              <a:t>National Allied Health Instructor Certification (AHI)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810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4239A-AA90-5FB7-D583-8FB003CE5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CHEMS Open House</a:t>
            </a:r>
          </a:p>
        </p:txBody>
      </p:sp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E939C8B-E6E6-4F1F-1BDB-7D250E3A1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4185" y="2284016"/>
            <a:ext cx="3988411" cy="2991307"/>
          </a:xfrm>
        </p:spPr>
      </p:pic>
      <p:pic>
        <p:nvPicPr>
          <p:cNvPr id="7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4B33692-DFA0-A77F-F74D-DC00AF671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405" y="2284019"/>
            <a:ext cx="3988412" cy="2991309"/>
          </a:xfrm>
          <a:prstGeom prst="rect">
            <a:avLst/>
          </a:prstGeom>
        </p:spPr>
      </p:pic>
      <p:pic>
        <p:nvPicPr>
          <p:cNvPr id="9" name="Picture 8" descr="A group of people in a room with balloons and balloons&#10;&#10;Description automatically generated">
            <a:extLst>
              <a:ext uri="{FF2B5EF4-FFF2-40B4-BE49-F238E27FC236}">
                <a16:creationId xmlns:a16="http://schemas.microsoft.com/office/drawing/2014/main" id="{D6D603BC-809A-249C-590E-81B8E98A4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68" y="1768760"/>
            <a:ext cx="2423789" cy="3231719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D18135D9-7979-8A54-5883-51824E813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59" y="3429000"/>
            <a:ext cx="2323915" cy="309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96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E66C3-3FF7-F13D-A658-AEFCE1482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CHEMS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877E5-F550-AF6F-8368-56B446CCD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40 hours per week, split into Office Hours and Clinical Hours</a:t>
            </a:r>
          </a:p>
          <a:p>
            <a:endParaRPr lang="en-US" dirty="0"/>
          </a:p>
          <a:p>
            <a:r>
              <a:rPr lang="en-US" dirty="0"/>
              <a:t>Current patient total: 147 </a:t>
            </a:r>
          </a:p>
          <a:p>
            <a:pPr lvl="1"/>
            <a:r>
              <a:rPr lang="en-US" dirty="0"/>
              <a:t>Diabetes management</a:t>
            </a:r>
          </a:p>
          <a:p>
            <a:pPr lvl="1"/>
            <a:r>
              <a:rPr lang="en-US" dirty="0"/>
              <a:t>High 911 utilization</a:t>
            </a:r>
          </a:p>
          <a:p>
            <a:pPr lvl="1"/>
            <a:r>
              <a:rPr lang="en-US" dirty="0"/>
              <a:t>Recent clinic discharge</a:t>
            </a:r>
          </a:p>
          <a:p>
            <a:pPr lvl="1"/>
            <a:r>
              <a:rPr lang="en-US" dirty="0"/>
              <a:t>Drug Court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 So far, patients have been referred internally </a:t>
            </a:r>
          </a:p>
        </p:txBody>
      </p:sp>
    </p:spTree>
    <p:extLst>
      <p:ext uri="{BB962C8B-B14F-4D97-AF65-F5344CB8AC3E}">
        <p14:creationId xmlns:p14="http://schemas.microsoft.com/office/powerpoint/2010/main" val="3720590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AF05-0352-3B5F-28D2-8315F141A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CHEMS Contact</a:t>
            </a:r>
          </a:p>
        </p:txBody>
      </p:sp>
      <p:pic>
        <p:nvPicPr>
          <p:cNvPr id="9" name="Content Placeholder 8" descr="A person standing next to a police car&#10;&#10;Description automatically generated">
            <a:extLst>
              <a:ext uri="{FF2B5EF4-FFF2-40B4-BE49-F238E27FC236}">
                <a16:creationId xmlns:a16="http://schemas.microsoft.com/office/drawing/2014/main" id="{337469FC-8467-1980-3236-DDC65A950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66" y="1877292"/>
            <a:ext cx="4814454" cy="348808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693B63-7CD1-4A6A-0743-997F815F0026}"/>
              </a:ext>
            </a:extLst>
          </p:cNvPr>
          <p:cNvSpPr txBox="1"/>
          <p:nvPr/>
        </p:nvSpPr>
        <p:spPr>
          <a:xfrm>
            <a:off x="838200" y="3320066"/>
            <a:ext cx="5902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chems@elmorecounty.org</a:t>
            </a:r>
          </a:p>
        </p:txBody>
      </p:sp>
    </p:spTree>
    <p:extLst>
      <p:ext uri="{BB962C8B-B14F-4D97-AF65-F5344CB8AC3E}">
        <p14:creationId xmlns:p14="http://schemas.microsoft.com/office/powerpoint/2010/main" val="2879876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1F96019-1490-30D9-FDEE-521FA6B7D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8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768DF0-5C7B-B14E-A318-90CB3E444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9937" y="1956373"/>
            <a:ext cx="6196196" cy="359120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Support Elmore County in taking strategic action to increase and enhance its system of recreation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Focus on infrastructure to support positive physical and mental health outcomes for County residents</a:t>
            </a:r>
          </a:p>
          <a:p>
            <a:endParaRPr lang="en-US" sz="2400" dirty="0"/>
          </a:p>
          <a:p>
            <a:r>
              <a:rPr lang="en-US" sz="2400" dirty="0"/>
              <a:t>Thanks to Agnew::Beck and Alta Planning &amp; Design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49A8F4-5B39-2B85-FC7D-C8FE6329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937" y="204185"/>
            <a:ext cx="5333884" cy="1368195"/>
          </a:xfrm>
          <a:solidFill>
            <a:schemeClr val="bg1"/>
          </a:solidFill>
        </p:spPr>
        <p:txBody>
          <a:bodyPr anchor="t">
            <a:normAutofit/>
          </a:bodyPr>
          <a:lstStyle/>
          <a:p>
            <a:r>
              <a:rPr lang="en-US" sz="3000" dirty="0"/>
              <a:t>Elmore County Pathways, Trails and Open Spaces Action Plan</a:t>
            </a:r>
          </a:p>
        </p:txBody>
      </p:sp>
    </p:spTree>
    <p:extLst>
      <p:ext uri="{BB962C8B-B14F-4D97-AF65-F5344CB8AC3E}">
        <p14:creationId xmlns:p14="http://schemas.microsoft.com/office/powerpoint/2010/main" val="68944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16147</TotalTime>
  <Words>512</Words>
  <Application>Microsoft Office PowerPoint</Application>
  <PresentationFormat>Widescreen</PresentationFormat>
  <Paragraphs>104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Symbol</vt:lpstr>
      <vt:lpstr>Times New Roman</vt:lpstr>
      <vt:lpstr>Transat Text Medium</vt:lpstr>
      <vt:lpstr>Office Theme</vt:lpstr>
      <vt:lpstr>Get Healthy Idaho Elmore  Updates</vt:lpstr>
      <vt:lpstr>Get Healthy Idaho – Elmore County</vt:lpstr>
      <vt:lpstr>GHI Timeline</vt:lpstr>
      <vt:lpstr>Community Healthy Emergency Medical Services (CHEMS)</vt:lpstr>
      <vt:lpstr>Elmore Ambulance Service Community Paramedic  </vt:lpstr>
      <vt:lpstr>CHEMS Open House</vt:lpstr>
      <vt:lpstr>CHEMS Operations</vt:lpstr>
      <vt:lpstr>CHEMS Contact</vt:lpstr>
      <vt:lpstr>Elmore County Pathways, Trails and Open Spaces Action Plan</vt:lpstr>
      <vt:lpstr>Action Plan Process Overview</vt:lpstr>
      <vt:lpstr>Public Engagement</vt:lpstr>
      <vt:lpstr>Public Engagement</vt:lpstr>
      <vt:lpstr>Top 13 Priority Projects &amp; Action Items</vt:lpstr>
      <vt:lpstr>Implementation Steps</vt:lpstr>
      <vt:lpstr>Pathways, Trails and Open Spaces Next Steps</vt:lpstr>
      <vt:lpstr>Get Healthy Idaho Year 4</vt:lpstr>
      <vt:lpstr>Upcoming: findhelpidaho.org Training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Shank</dc:creator>
  <cp:lastModifiedBy>Mindy Curran</cp:lastModifiedBy>
  <cp:revision>159</cp:revision>
  <dcterms:created xsi:type="dcterms:W3CDTF">2020-04-03T19:49:20Z</dcterms:created>
  <dcterms:modified xsi:type="dcterms:W3CDTF">2024-02-20T21:48:14Z</dcterms:modified>
</cp:coreProperties>
</file>